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14" y="1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276626956083605E-2"/>
          <c:y val="0.11680247089850705"/>
          <c:w val="0.87574573976004888"/>
          <c:h val="0.654193615559756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Sheet1!$L$40</c:f>
              <c:strCache>
                <c:ptCount val="1"/>
                <c:pt idx="0">
                  <c:v>Maximal Income Fund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23.3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E2BB-4368-8B15-BC1D0D0487D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7.3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E2BB-4368-8B15-BC1D0D0487DC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19.7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BEB9-477B-B07E-008D3DA0A7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Sheet1!$M$39:$R$39</c:f>
              <c:strCache>
                <c:ptCount val="6"/>
                <c:pt idx="0">
                  <c:v>FY23*</c:v>
                </c:pt>
                <c:pt idx="1">
                  <c:v>FY24</c:v>
                </c:pt>
                <c:pt idx="2">
                  <c:v>FY25</c:v>
                </c:pt>
                <c:pt idx="3">
                  <c:v>FY26</c:v>
                </c:pt>
                <c:pt idx="4">
                  <c:v>FY27**</c:v>
                </c:pt>
                <c:pt idx="5">
                  <c:v>SINCE INCEPTION (June'22)</c:v>
                </c:pt>
              </c:strCache>
            </c:strRef>
          </c:cat>
          <c:val>
            <c:numRef>
              <c:f>Sheet1!$M$40:$R$40</c:f>
              <c:numCache>
                <c:formatCode>General</c:formatCode>
                <c:ptCount val="6"/>
                <c:pt idx="0">
                  <c:v>6.5</c:v>
                </c:pt>
                <c:pt idx="1">
                  <c:v>31.3</c:v>
                </c:pt>
                <c:pt idx="2">
                  <c:v>12.1</c:v>
                </c:pt>
                <c:pt idx="3">
                  <c:v>23.3</c:v>
                </c:pt>
                <c:pt idx="4">
                  <c:v>7.3</c:v>
                </c:pt>
                <c:pt idx="5">
                  <c:v>19.7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2BB-4368-8B15-BC1D0D0487DC}"/>
            </c:ext>
          </c:extLst>
        </c:ser>
        <c:ser>
          <c:idx val="1"/>
          <c:order val="1"/>
          <c:tx>
            <c:strRef>
              <c:f>Sheet1!$L$41</c:f>
              <c:strCache>
                <c:ptCount val="1"/>
                <c:pt idx="0">
                  <c:v>Nifty Medium to Long Duration Debt Index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1.8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E2BB-4368-8B15-BC1D0D0487D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2.4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E2BB-4368-8B15-BC1D0D0487DC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6.9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BEB9-477B-B07E-008D3DA0A7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Sheet1!$M$39:$R$39</c:f>
              <c:strCache>
                <c:ptCount val="6"/>
                <c:pt idx="0">
                  <c:v>FY23*</c:v>
                </c:pt>
                <c:pt idx="1">
                  <c:v>FY24</c:v>
                </c:pt>
                <c:pt idx="2">
                  <c:v>FY25</c:v>
                </c:pt>
                <c:pt idx="3">
                  <c:v>FY26</c:v>
                </c:pt>
                <c:pt idx="4">
                  <c:v>FY27**</c:v>
                </c:pt>
                <c:pt idx="5">
                  <c:v>SINCE INCEPTION (June'22)</c:v>
                </c:pt>
              </c:strCache>
            </c:strRef>
          </c:cat>
          <c:val>
            <c:numRef>
              <c:f>Sheet1!$M$41:$R$41</c:f>
              <c:numCache>
                <c:formatCode>General</c:formatCode>
                <c:ptCount val="6"/>
                <c:pt idx="0">
                  <c:v>6.7</c:v>
                </c:pt>
                <c:pt idx="1">
                  <c:v>8.1999999999999993</c:v>
                </c:pt>
                <c:pt idx="2">
                  <c:v>8.8000000000000007</c:v>
                </c:pt>
                <c:pt idx="3" formatCode="0.0">
                  <c:v>1.8</c:v>
                </c:pt>
                <c:pt idx="4" formatCode="0.0">
                  <c:v>2.4</c:v>
                </c:pt>
                <c:pt idx="5" formatCode="0.0">
                  <c:v>6.9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2BB-4368-8B15-BC1D0D0487DC}"/>
            </c:ext>
          </c:extLst>
        </c:ser>
        <c:ser>
          <c:idx val="2"/>
          <c:order val="2"/>
          <c:tx>
            <c:strRef>
              <c:f>Sheet1!$L$42</c:f>
              <c:strCache>
                <c:ptCount val="1"/>
                <c:pt idx="0">
                  <c:v>NIFTY REITs &amp; INVITs Index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51000"/>
                    <a:satMod val="130000"/>
                  </a:schemeClr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6.4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BEB9-477B-B07E-008D3DA0A7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Sheet1!$M$39:$R$39</c:f>
              <c:strCache>
                <c:ptCount val="6"/>
                <c:pt idx="0">
                  <c:v>FY23*</c:v>
                </c:pt>
                <c:pt idx="1">
                  <c:v>FY24</c:v>
                </c:pt>
                <c:pt idx="2">
                  <c:v>FY25</c:v>
                </c:pt>
                <c:pt idx="3">
                  <c:v>FY26</c:v>
                </c:pt>
                <c:pt idx="4">
                  <c:v>FY27**</c:v>
                </c:pt>
                <c:pt idx="5">
                  <c:v>SINCE INCEPTION (June'22)</c:v>
                </c:pt>
              </c:strCache>
            </c:strRef>
          </c:cat>
          <c:val>
            <c:numRef>
              <c:f>Sheet1!$M$42:$R$42</c:f>
              <c:numCache>
                <c:formatCode>General</c:formatCode>
                <c:ptCount val="6"/>
                <c:pt idx="0">
                  <c:v>-5.9</c:v>
                </c:pt>
                <c:pt idx="1">
                  <c:v>10.199999999999999</c:v>
                </c:pt>
                <c:pt idx="2">
                  <c:v>8.5</c:v>
                </c:pt>
                <c:pt idx="3">
                  <c:v>23.5</c:v>
                </c:pt>
                <c:pt idx="4">
                  <c:v>6.4</c:v>
                </c:pt>
                <c:pt idx="5">
                  <c:v>12.5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2BB-4368-8B15-BC1D0D0487D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526773184"/>
        <c:axId val="526770784"/>
      </c:barChart>
      <c:catAx>
        <c:axId val="5267731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6770784"/>
        <c:crosses val="autoZero"/>
        <c:auto val="1"/>
        <c:lblAlgn val="ctr"/>
        <c:lblOffset val="100"/>
        <c:noMultiLvlLbl val="0"/>
      </c:catAx>
      <c:valAx>
        <c:axId val="52677078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526773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6906399879708768E-2"/>
          <c:y val="0.78667549543497639"/>
          <c:w val="0.89999989123758306"/>
          <c:h val="5.95381679223501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85" y="0"/>
            <a:ext cx="12190602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EDEB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9298" y="232918"/>
            <a:ext cx="10324465" cy="422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20317" y="1714880"/>
            <a:ext cx="9951720" cy="34143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13" Type="http://schemas.openxmlformats.org/officeDocument/2006/relationships/image" Target="../media/image137.png"/><Relationship Id="rId3" Type="http://schemas.openxmlformats.org/officeDocument/2006/relationships/image" Target="../media/image127.png"/><Relationship Id="rId7" Type="http://schemas.openxmlformats.org/officeDocument/2006/relationships/image" Target="../media/image131.png"/><Relationship Id="rId12" Type="http://schemas.openxmlformats.org/officeDocument/2006/relationships/image" Target="../media/image136.png"/><Relationship Id="rId2" Type="http://schemas.openxmlformats.org/officeDocument/2006/relationships/image" Target="../media/image126.png"/><Relationship Id="rId16" Type="http://schemas.openxmlformats.org/officeDocument/2006/relationships/image" Target="../media/image1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11" Type="http://schemas.openxmlformats.org/officeDocument/2006/relationships/image" Target="../media/image135.png"/><Relationship Id="rId5" Type="http://schemas.openxmlformats.org/officeDocument/2006/relationships/image" Target="../media/image129.png"/><Relationship Id="rId15" Type="http://schemas.openxmlformats.org/officeDocument/2006/relationships/image" Target="../media/image139.png"/><Relationship Id="rId10" Type="http://schemas.openxmlformats.org/officeDocument/2006/relationships/image" Target="../media/image134.png"/><Relationship Id="rId4" Type="http://schemas.openxmlformats.org/officeDocument/2006/relationships/image" Target="../media/image128.png"/><Relationship Id="rId9" Type="http://schemas.openxmlformats.org/officeDocument/2006/relationships/image" Target="../media/image133.png"/><Relationship Id="rId14" Type="http://schemas.openxmlformats.org/officeDocument/2006/relationships/image" Target="../media/image1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ximalcapital.com/" TargetMode="External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mailto:onboarding@maximalcapital.com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26" Type="http://schemas.openxmlformats.org/officeDocument/2006/relationships/image" Target="../media/image35.png"/><Relationship Id="rId39" Type="http://schemas.openxmlformats.org/officeDocument/2006/relationships/image" Target="../media/image48.png"/><Relationship Id="rId21" Type="http://schemas.openxmlformats.org/officeDocument/2006/relationships/image" Target="../media/image30.png"/><Relationship Id="rId34" Type="http://schemas.openxmlformats.org/officeDocument/2006/relationships/image" Target="../media/image43.png"/><Relationship Id="rId42" Type="http://schemas.openxmlformats.org/officeDocument/2006/relationships/image" Target="../media/image51.png"/><Relationship Id="rId47" Type="http://schemas.openxmlformats.org/officeDocument/2006/relationships/image" Target="../media/image56.png"/><Relationship Id="rId50" Type="http://schemas.openxmlformats.org/officeDocument/2006/relationships/image" Target="../media/image59.png"/><Relationship Id="rId55" Type="http://schemas.openxmlformats.org/officeDocument/2006/relationships/image" Target="../media/image64.png"/><Relationship Id="rId63" Type="http://schemas.openxmlformats.org/officeDocument/2006/relationships/image" Target="../media/image10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29" Type="http://schemas.openxmlformats.org/officeDocument/2006/relationships/image" Target="../media/image38.png"/><Relationship Id="rId11" Type="http://schemas.openxmlformats.org/officeDocument/2006/relationships/image" Target="../media/image20.png"/><Relationship Id="rId24" Type="http://schemas.openxmlformats.org/officeDocument/2006/relationships/image" Target="../media/image33.png"/><Relationship Id="rId32" Type="http://schemas.openxmlformats.org/officeDocument/2006/relationships/image" Target="../media/image41.png"/><Relationship Id="rId37" Type="http://schemas.openxmlformats.org/officeDocument/2006/relationships/image" Target="../media/image46.png"/><Relationship Id="rId40" Type="http://schemas.openxmlformats.org/officeDocument/2006/relationships/image" Target="../media/image49.png"/><Relationship Id="rId45" Type="http://schemas.openxmlformats.org/officeDocument/2006/relationships/image" Target="../media/image54.png"/><Relationship Id="rId53" Type="http://schemas.openxmlformats.org/officeDocument/2006/relationships/image" Target="../media/image62.png"/><Relationship Id="rId58" Type="http://schemas.openxmlformats.org/officeDocument/2006/relationships/image" Target="../media/image67.png"/><Relationship Id="rId5" Type="http://schemas.openxmlformats.org/officeDocument/2006/relationships/image" Target="../media/image14.png"/><Relationship Id="rId61" Type="http://schemas.openxmlformats.org/officeDocument/2006/relationships/image" Target="../media/image8.png"/><Relationship Id="rId19" Type="http://schemas.openxmlformats.org/officeDocument/2006/relationships/image" Target="../media/image28.png"/><Relationship Id="rId14" Type="http://schemas.openxmlformats.org/officeDocument/2006/relationships/image" Target="../media/image23.png"/><Relationship Id="rId22" Type="http://schemas.openxmlformats.org/officeDocument/2006/relationships/image" Target="../media/image31.png"/><Relationship Id="rId27" Type="http://schemas.openxmlformats.org/officeDocument/2006/relationships/image" Target="../media/image36.png"/><Relationship Id="rId30" Type="http://schemas.openxmlformats.org/officeDocument/2006/relationships/image" Target="../media/image39.png"/><Relationship Id="rId35" Type="http://schemas.openxmlformats.org/officeDocument/2006/relationships/image" Target="../media/image44.png"/><Relationship Id="rId43" Type="http://schemas.openxmlformats.org/officeDocument/2006/relationships/image" Target="../media/image52.png"/><Relationship Id="rId48" Type="http://schemas.openxmlformats.org/officeDocument/2006/relationships/image" Target="../media/image57.png"/><Relationship Id="rId56" Type="http://schemas.openxmlformats.org/officeDocument/2006/relationships/image" Target="../media/image65.png"/><Relationship Id="rId8" Type="http://schemas.openxmlformats.org/officeDocument/2006/relationships/image" Target="../media/image17.png"/><Relationship Id="rId51" Type="http://schemas.openxmlformats.org/officeDocument/2006/relationships/image" Target="../media/image60.png"/><Relationship Id="rId3" Type="http://schemas.openxmlformats.org/officeDocument/2006/relationships/image" Target="../media/image12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5" Type="http://schemas.openxmlformats.org/officeDocument/2006/relationships/image" Target="../media/image34.png"/><Relationship Id="rId33" Type="http://schemas.openxmlformats.org/officeDocument/2006/relationships/image" Target="../media/image42.png"/><Relationship Id="rId38" Type="http://schemas.openxmlformats.org/officeDocument/2006/relationships/image" Target="../media/image47.png"/><Relationship Id="rId46" Type="http://schemas.openxmlformats.org/officeDocument/2006/relationships/image" Target="../media/image55.png"/><Relationship Id="rId59" Type="http://schemas.openxmlformats.org/officeDocument/2006/relationships/image" Target="../media/image68.png"/><Relationship Id="rId20" Type="http://schemas.openxmlformats.org/officeDocument/2006/relationships/image" Target="../media/image29.png"/><Relationship Id="rId41" Type="http://schemas.openxmlformats.org/officeDocument/2006/relationships/image" Target="../media/image50.png"/><Relationship Id="rId54" Type="http://schemas.openxmlformats.org/officeDocument/2006/relationships/image" Target="../media/image63.png"/><Relationship Id="rId62" Type="http://schemas.openxmlformats.org/officeDocument/2006/relationships/image" Target="../media/image7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15" Type="http://schemas.openxmlformats.org/officeDocument/2006/relationships/image" Target="../media/image24.png"/><Relationship Id="rId23" Type="http://schemas.openxmlformats.org/officeDocument/2006/relationships/image" Target="../media/image32.png"/><Relationship Id="rId28" Type="http://schemas.openxmlformats.org/officeDocument/2006/relationships/image" Target="../media/image37.png"/><Relationship Id="rId36" Type="http://schemas.openxmlformats.org/officeDocument/2006/relationships/image" Target="../media/image45.png"/><Relationship Id="rId49" Type="http://schemas.openxmlformats.org/officeDocument/2006/relationships/image" Target="../media/image58.png"/><Relationship Id="rId57" Type="http://schemas.openxmlformats.org/officeDocument/2006/relationships/image" Target="../media/image66.png"/><Relationship Id="rId10" Type="http://schemas.openxmlformats.org/officeDocument/2006/relationships/image" Target="../media/image19.png"/><Relationship Id="rId31" Type="http://schemas.openxmlformats.org/officeDocument/2006/relationships/image" Target="../media/image40.png"/><Relationship Id="rId44" Type="http://schemas.openxmlformats.org/officeDocument/2006/relationships/image" Target="../media/image53.png"/><Relationship Id="rId52" Type="http://schemas.openxmlformats.org/officeDocument/2006/relationships/image" Target="../media/image61.png"/><Relationship Id="rId60" Type="http://schemas.openxmlformats.org/officeDocument/2006/relationships/image" Target="../media/image6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80.png"/><Relationship Id="rId18" Type="http://schemas.openxmlformats.org/officeDocument/2006/relationships/image" Target="../media/image85.pn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12" Type="http://schemas.openxmlformats.org/officeDocument/2006/relationships/image" Target="../media/image79.png"/><Relationship Id="rId17" Type="http://schemas.openxmlformats.org/officeDocument/2006/relationships/image" Target="../media/image84.png"/><Relationship Id="rId2" Type="http://schemas.openxmlformats.org/officeDocument/2006/relationships/image" Target="../media/image71.png"/><Relationship Id="rId16" Type="http://schemas.openxmlformats.org/officeDocument/2006/relationships/image" Target="../media/image83.png"/><Relationship Id="rId20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11" Type="http://schemas.openxmlformats.org/officeDocument/2006/relationships/image" Target="../media/image78.png"/><Relationship Id="rId5" Type="http://schemas.openxmlformats.org/officeDocument/2006/relationships/image" Target="../media/image74.png"/><Relationship Id="rId15" Type="http://schemas.openxmlformats.org/officeDocument/2006/relationships/image" Target="../media/image82.png"/><Relationship Id="rId10" Type="http://schemas.openxmlformats.org/officeDocument/2006/relationships/image" Target="../media/image10.png"/><Relationship Id="rId19" Type="http://schemas.openxmlformats.org/officeDocument/2006/relationships/image" Target="../media/image86.png"/><Relationship Id="rId4" Type="http://schemas.openxmlformats.org/officeDocument/2006/relationships/image" Target="../media/image73.png"/><Relationship Id="rId9" Type="http://schemas.openxmlformats.org/officeDocument/2006/relationships/image" Target="../media/image77.png"/><Relationship Id="rId14" Type="http://schemas.openxmlformats.org/officeDocument/2006/relationships/image" Target="../media/image8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10" Type="http://schemas.openxmlformats.org/officeDocument/2006/relationships/image" Target="../media/image96.png"/><Relationship Id="rId4" Type="http://schemas.openxmlformats.org/officeDocument/2006/relationships/image" Target="../media/image90.png"/><Relationship Id="rId9" Type="http://schemas.openxmlformats.org/officeDocument/2006/relationships/image" Target="../media/image9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11" Type="http://schemas.openxmlformats.org/officeDocument/2006/relationships/image" Target="../media/image10.png"/><Relationship Id="rId5" Type="http://schemas.openxmlformats.org/officeDocument/2006/relationships/image" Target="../media/image100.png"/><Relationship Id="rId10" Type="http://schemas.openxmlformats.org/officeDocument/2006/relationships/image" Target="../media/image104.png"/><Relationship Id="rId4" Type="http://schemas.openxmlformats.org/officeDocument/2006/relationships/image" Target="../media/image99.pn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treasury.gov/" TargetMode="External"/><Relationship Id="rId13" Type="http://schemas.openxmlformats.org/officeDocument/2006/relationships/image" Target="../media/image10.png"/><Relationship Id="rId3" Type="http://schemas.openxmlformats.org/officeDocument/2006/relationships/image" Target="../media/image106.png"/><Relationship Id="rId7" Type="http://schemas.openxmlformats.org/officeDocument/2006/relationships/hyperlink" Target="http://www.reit.com/" TargetMode="External"/><Relationship Id="rId12" Type="http://schemas.openxmlformats.org/officeDocument/2006/relationships/image" Target="../media/image109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ortis.com/blog/reits-vs-other-financial-instruments/" TargetMode="External"/><Relationship Id="rId11" Type="http://schemas.openxmlformats.org/officeDocument/2006/relationships/image" Target="../media/image8.png"/><Relationship Id="rId5" Type="http://schemas.openxmlformats.org/officeDocument/2006/relationships/hyperlink" Target="http://www.rbi.org.in/" TargetMode="External"/><Relationship Id="rId15" Type="http://schemas.openxmlformats.org/officeDocument/2006/relationships/image" Target="../media/image111.png"/><Relationship Id="rId10" Type="http://schemas.openxmlformats.org/officeDocument/2006/relationships/image" Target="../media/image108.png"/><Relationship Id="rId4" Type="http://schemas.openxmlformats.org/officeDocument/2006/relationships/image" Target="../media/image107.png"/><Relationship Id="rId9" Type="http://schemas.openxmlformats.org/officeDocument/2006/relationships/hyperlink" Target="https://www.fool.com/research/reits-vs-stocks/" TargetMode="External"/><Relationship Id="rId14" Type="http://schemas.openxmlformats.org/officeDocument/2006/relationships/image" Target="../media/image1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113.png"/><Relationship Id="rId7" Type="http://schemas.openxmlformats.org/officeDocument/2006/relationships/image" Target="../media/image117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sortis.com/blog/reits-vs-other-financial-instruments/" TargetMode="External"/><Relationship Id="rId13" Type="http://schemas.openxmlformats.org/officeDocument/2006/relationships/image" Target="../media/image10.png"/><Relationship Id="rId3" Type="http://schemas.openxmlformats.org/officeDocument/2006/relationships/image" Target="../media/image120.png"/><Relationship Id="rId7" Type="http://schemas.openxmlformats.org/officeDocument/2006/relationships/image" Target="../media/image124.png"/><Relationship Id="rId12" Type="http://schemas.openxmlformats.org/officeDocument/2006/relationships/image" Target="../media/image125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png"/><Relationship Id="rId11" Type="http://schemas.openxmlformats.org/officeDocument/2006/relationships/image" Target="../media/image8.png"/><Relationship Id="rId5" Type="http://schemas.openxmlformats.org/officeDocument/2006/relationships/image" Target="../media/image122.png"/><Relationship Id="rId10" Type="http://schemas.openxmlformats.org/officeDocument/2006/relationships/hyperlink" Target="http://www.treasury.gov/" TargetMode="External"/><Relationship Id="rId4" Type="http://schemas.openxmlformats.org/officeDocument/2006/relationships/image" Target="../media/image121.png"/><Relationship Id="rId9" Type="http://schemas.openxmlformats.org/officeDocument/2006/relationships/hyperlink" Target="http://www.reit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161901" y="6595059"/>
            <a:ext cx="45085" cy="71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" spc="-5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300">
              <a:latin typeface="Calibri"/>
              <a:cs typeface="Calibri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541058" y="60689"/>
            <a:ext cx="7254875" cy="1470274"/>
          </a:xfrm>
          <a:prstGeom prst="rect">
            <a:avLst/>
          </a:prstGeom>
        </p:spPr>
        <p:txBody>
          <a:bodyPr vert="horz" wrap="square" lIns="0" tIns="142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25"/>
              </a:spcBef>
            </a:pPr>
            <a:r>
              <a:rPr sz="5400" b="1" dirty="0">
                <a:latin typeface="Calibri"/>
                <a:cs typeface="Calibri"/>
              </a:rPr>
              <a:t>MAXIMAL</a:t>
            </a:r>
            <a:r>
              <a:rPr sz="5400" b="1" spc="-245" dirty="0">
                <a:latin typeface="Calibri"/>
                <a:cs typeface="Calibri"/>
              </a:rPr>
              <a:t> </a:t>
            </a:r>
            <a:r>
              <a:rPr sz="5400" b="1" dirty="0">
                <a:latin typeface="Calibri"/>
                <a:cs typeface="Calibri"/>
              </a:rPr>
              <a:t>INCOME</a:t>
            </a:r>
            <a:r>
              <a:rPr sz="5400" b="1" spc="-235" dirty="0">
                <a:latin typeface="Calibri"/>
                <a:cs typeface="Calibri"/>
              </a:rPr>
              <a:t> </a:t>
            </a:r>
            <a:r>
              <a:rPr sz="5400" b="1" spc="-20" dirty="0">
                <a:latin typeface="Calibri"/>
                <a:cs typeface="Calibri"/>
              </a:rPr>
              <a:t>FUND</a:t>
            </a:r>
            <a:endParaRPr sz="5400" dirty="0">
              <a:latin typeface="Calibri"/>
              <a:cs typeface="Calibri"/>
            </a:endParaRPr>
          </a:p>
          <a:p>
            <a:pPr marL="690880" algn="ctr">
              <a:lnSpc>
                <a:spcPct val="100000"/>
              </a:lnSpc>
              <a:spcBef>
                <a:spcPts val="525"/>
              </a:spcBef>
            </a:pPr>
            <a:r>
              <a:rPr sz="2800" b="1" dirty="0">
                <a:latin typeface="Calibri"/>
                <a:cs typeface="Calibri"/>
              </a:rPr>
              <a:t>Investor</a:t>
            </a:r>
            <a:r>
              <a:rPr sz="2800" b="1" spc="-16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Presentation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updated</a:t>
            </a:r>
            <a:r>
              <a:rPr sz="1400" b="1" spc="-105" dirty="0">
                <a:latin typeface="Calibri"/>
                <a:cs typeface="Calibri"/>
              </a:rPr>
              <a:t> </a:t>
            </a:r>
            <a:r>
              <a:rPr lang="en-IN" sz="1400" b="1" spc="-105" dirty="0">
                <a:latin typeface="Calibri"/>
                <a:cs typeface="Calibri"/>
              </a:rPr>
              <a:t>June</a:t>
            </a:r>
            <a:r>
              <a:rPr sz="1400" b="1" spc="-5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2026</a:t>
            </a:r>
            <a:endParaRPr sz="1400" dirty="0">
              <a:latin typeface="Calibri"/>
              <a:cs typeface="Calibri"/>
            </a:endParaRPr>
          </a:p>
        </p:txBody>
      </p:sp>
      <p:pic>
        <p:nvPicPr>
          <p:cNvPr id="4" name="object 4" descr="A yellow circle with a arrow in the middle  AI-generated content may be incorrect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85630" y="152400"/>
            <a:ext cx="2645918" cy="13716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5440">
              <a:lnSpc>
                <a:spcPct val="100000"/>
              </a:lnSpc>
              <a:spcBef>
                <a:spcPts val="100"/>
              </a:spcBef>
            </a:pPr>
            <a:r>
              <a:rPr b="1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India</a:t>
            </a:r>
            <a:r>
              <a:rPr b="1" u="sng" spc="-2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b="1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Grid</a:t>
            </a:r>
            <a:r>
              <a:rPr b="1" u="sng" spc="-2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b="1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Trust</a:t>
            </a:r>
            <a:r>
              <a:rPr b="1" u="sng" spc="-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b="1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–</a:t>
            </a:r>
            <a:r>
              <a:rPr b="1" u="sng" spc="-2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b="1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</a:t>
            </a:r>
            <a:r>
              <a:rPr b="1" u="sng" spc="-2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b="1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Case</a:t>
            </a:r>
            <a:r>
              <a:rPr b="1" u="sng" spc="-2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b="1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study</a:t>
            </a:r>
            <a:r>
              <a:rPr b="1" u="sng" spc="-2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b="1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b="1" u="sng" spc="-2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b="1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</a:t>
            </a:r>
            <a:r>
              <a:rPr b="1" u="sng" spc="-2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b="1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Successful</a:t>
            </a:r>
            <a:r>
              <a:rPr b="1" u="sng" spc="-5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b="1" u="sng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INVIT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8785" y="6483502"/>
            <a:ext cx="168084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i="1" dirty="0">
                <a:latin typeface="Calibri"/>
                <a:cs typeface="Calibri"/>
              </a:rPr>
              <a:t>Source:</a:t>
            </a:r>
            <a:r>
              <a:rPr sz="1100" i="1" spc="-30" dirty="0">
                <a:latin typeface="Calibri"/>
                <a:cs typeface="Calibri"/>
              </a:rPr>
              <a:t> </a:t>
            </a:r>
            <a:r>
              <a:rPr sz="1100" i="1" dirty="0">
                <a:latin typeface="Calibri"/>
                <a:cs typeface="Calibri"/>
              </a:rPr>
              <a:t>Investor</a:t>
            </a:r>
            <a:r>
              <a:rPr sz="1100" i="1" spc="-40" dirty="0">
                <a:latin typeface="Calibri"/>
                <a:cs typeface="Calibri"/>
              </a:rPr>
              <a:t> </a:t>
            </a:r>
            <a:r>
              <a:rPr sz="1100" i="1" spc="-10" dirty="0">
                <a:latin typeface="Calibri"/>
                <a:cs typeface="Calibri"/>
              </a:rPr>
              <a:t>presentation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787378" y="6462776"/>
            <a:ext cx="1250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0" dirty="0">
                <a:latin typeface="Arial"/>
                <a:cs typeface="Arial"/>
              </a:rPr>
              <a:t>9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753084" y="1891283"/>
            <a:ext cx="5281930" cy="2903220"/>
            <a:chOff x="753084" y="1891283"/>
            <a:chExt cx="5281930" cy="290322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78992" y="4305300"/>
              <a:ext cx="409917" cy="48920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32076" y="3701795"/>
              <a:ext cx="411530" cy="109270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86683" y="2947416"/>
              <a:ext cx="409917" cy="184708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39767" y="2139695"/>
              <a:ext cx="411530" cy="265480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292852" y="1891283"/>
              <a:ext cx="411530" cy="290322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17092" y="4320527"/>
              <a:ext cx="336067" cy="46711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171700" y="3717035"/>
              <a:ext cx="334530" cy="107060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224783" y="2962655"/>
              <a:ext cx="336067" cy="182499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277867" y="2154935"/>
              <a:ext cx="336067" cy="263271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332476" y="1906523"/>
              <a:ext cx="336067" cy="2881122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759434" y="4785741"/>
              <a:ext cx="5269230" cy="0"/>
            </a:xfrm>
            <a:custGeom>
              <a:avLst/>
              <a:gdLst/>
              <a:ahLst/>
              <a:cxnLst/>
              <a:rect l="l" t="t" r="r" b="b"/>
              <a:pathLst>
                <a:path w="5269230">
                  <a:moveTo>
                    <a:pt x="0" y="0"/>
                  </a:moveTo>
                  <a:lnTo>
                    <a:pt x="5268747" y="0"/>
                  </a:lnTo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26819" y="1988819"/>
              <a:ext cx="4329683" cy="12192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211375" y="3081195"/>
              <a:ext cx="147500" cy="14303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264459" y="2668191"/>
              <a:ext cx="147500" cy="14303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319067" y="2633139"/>
              <a:ext cx="147500" cy="14303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372151" y="2081451"/>
              <a:ext cx="147500" cy="14303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426759" y="1977819"/>
              <a:ext cx="147500" cy="143030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286255" y="2025268"/>
              <a:ext cx="4215130" cy="1104265"/>
            </a:xfrm>
            <a:custGeom>
              <a:avLst/>
              <a:gdLst/>
              <a:ahLst/>
              <a:cxnLst/>
              <a:rect l="l" t="t" r="r" b="b"/>
              <a:pathLst>
                <a:path w="4215130" h="1104264">
                  <a:moveTo>
                    <a:pt x="0" y="1104264"/>
                  </a:moveTo>
                  <a:lnTo>
                    <a:pt x="1053084" y="690498"/>
                  </a:lnTo>
                  <a:lnTo>
                    <a:pt x="2107692" y="655446"/>
                  </a:lnTo>
                  <a:lnTo>
                    <a:pt x="3160776" y="103758"/>
                  </a:lnTo>
                  <a:lnTo>
                    <a:pt x="4215003" y="0"/>
                  </a:lnTo>
                </a:path>
              </a:pathLst>
            </a:custGeom>
            <a:ln w="34925">
              <a:solidFill>
                <a:srgbClr val="9BBA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235963" y="3078480"/>
              <a:ext cx="93829" cy="98298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289048" y="2665475"/>
              <a:ext cx="93829" cy="9829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343655" y="2630423"/>
              <a:ext cx="93829" cy="98298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396740" y="2078735"/>
              <a:ext cx="93829" cy="98298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451347" y="1975103"/>
              <a:ext cx="93829" cy="98298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1196136" y="4457445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Calibri"/>
                <a:cs typeface="Calibri"/>
              </a:rPr>
              <a:t>52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210180" y="4086859"/>
            <a:ext cx="25907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Calibri"/>
                <a:cs typeface="Calibri"/>
              </a:rPr>
              <a:t>120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264153" y="3374263"/>
            <a:ext cx="25907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Calibri"/>
                <a:cs typeface="Calibri"/>
              </a:rPr>
              <a:t>205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335907" y="2856433"/>
            <a:ext cx="259079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Calibri"/>
                <a:cs typeface="Calibri"/>
              </a:rPr>
              <a:t>296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389879" y="2421128"/>
            <a:ext cx="25907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Calibri"/>
                <a:cs typeface="Calibri"/>
              </a:rPr>
              <a:t>324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5501259" y="1910969"/>
            <a:ext cx="38100" cy="114300"/>
          </a:xfrm>
          <a:custGeom>
            <a:avLst/>
            <a:gdLst/>
            <a:ahLst/>
            <a:cxnLst/>
            <a:rect l="l" t="t" r="r" b="b"/>
            <a:pathLst>
              <a:path w="38100" h="114300">
                <a:moveTo>
                  <a:pt x="0" y="114300"/>
                </a:moveTo>
                <a:lnTo>
                  <a:pt x="38100" y="0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1136700" y="2828925"/>
            <a:ext cx="3003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0" dirty="0">
                <a:solidFill>
                  <a:srgbClr val="404040"/>
                </a:solidFill>
                <a:latin typeface="Calibri"/>
                <a:cs typeface="Calibri"/>
              </a:rPr>
              <a:t>11.4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190369" y="2414778"/>
            <a:ext cx="3003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0" dirty="0">
                <a:solidFill>
                  <a:srgbClr val="404040"/>
                </a:solidFill>
                <a:latin typeface="Calibri"/>
                <a:cs typeface="Calibri"/>
              </a:rPr>
              <a:t>12.0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244342" y="2380234"/>
            <a:ext cx="3003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0" dirty="0">
                <a:solidFill>
                  <a:srgbClr val="404040"/>
                </a:solidFill>
                <a:latin typeface="Calibri"/>
                <a:cs typeface="Calibri"/>
              </a:rPr>
              <a:t>12.2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390134" y="1686559"/>
            <a:ext cx="3003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0" dirty="0">
                <a:solidFill>
                  <a:srgbClr val="404040"/>
                </a:solidFill>
                <a:latin typeface="Calibri"/>
                <a:cs typeface="Calibri"/>
              </a:rPr>
              <a:t>16.0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157340" y="4664786"/>
            <a:ext cx="10287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solidFill>
                  <a:srgbClr val="58585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157340" y="4320032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solidFill>
                  <a:srgbClr val="585858"/>
                </a:solidFill>
                <a:latin typeface="Calibri"/>
                <a:cs typeface="Calibri"/>
              </a:rPr>
              <a:t>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6157340" y="3974972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solidFill>
                  <a:srgbClr val="585858"/>
                </a:solidFill>
                <a:latin typeface="Calibri"/>
                <a:cs typeface="Calibri"/>
              </a:rPr>
              <a:t>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6157340" y="3629914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solidFill>
                  <a:srgbClr val="585858"/>
                </a:solidFill>
                <a:latin typeface="Calibri"/>
                <a:cs typeface="Calibri"/>
              </a:rPr>
              <a:t>6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6157340" y="3284601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solidFill>
                  <a:srgbClr val="585858"/>
                </a:solidFill>
                <a:latin typeface="Calibri"/>
                <a:cs typeface="Calibri"/>
              </a:rPr>
              <a:t>8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157340" y="2939541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585858"/>
                </a:solidFill>
                <a:latin typeface="Calibri"/>
                <a:cs typeface="Calibri"/>
              </a:rPr>
              <a:t>10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6157340" y="2594609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585858"/>
                </a:solidFill>
                <a:latin typeface="Calibri"/>
                <a:cs typeface="Calibri"/>
              </a:rPr>
              <a:t>12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157340" y="2249551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585858"/>
                </a:solidFill>
                <a:latin typeface="Calibri"/>
                <a:cs typeface="Calibri"/>
              </a:rPr>
              <a:t>14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157340" y="1904238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585858"/>
                </a:solidFill>
                <a:latin typeface="Calibri"/>
                <a:cs typeface="Calibri"/>
              </a:rPr>
              <a:t>16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157340" y="1559178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585858"/>
                </a:solidFill>
                <a:latin typeface="Calibri"/>
                <a:cs typeface="Calibri"/>
              </a:rPr>
              <a:t>18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528929" y="4664786"/>
            <a:ext cx="10287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solidFill>
                  <a:srgbClr val="58585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451815" y="4221607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585858"/>
                </a:solidFill>
                <a:latin typeface="Calibri"/>
                <a:cs typeface="Calibri"/>
              </a:rPr>
              <a:t>50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374700" y="3777742"/>
            <a:ext cx="257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585858"/>
                </a:solidFill>
                <a:latin typeface="Calibri"/>
                <a:cs typeface="Calibri"/>
              </a:rPr>
              <a:t>100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374700" y="3334003"/>
            <a:ext cx="257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585858"/>
                </a:solidFill>
                <a:latin typeface="Calibri"/>
                <a:cs typeface="Calibri"/>
              </a:rPr>
              <a:t>150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374700" y="2890265"/>
            <a:ext cx="257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585858"/>
                </a:solidFill>
                <a:latin typeface="Calibri"/>
                <a:cs typeface="Calibri"/>
              </a:rPr>
              <a:t>200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374700" y="2446782"/>
            <a:ext cx="257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585858"/>
                </a:solidFill>
                <a:latin typeface="Calibri"/>
                <a:cs typeface="Calibri"/>
              </a:rPr>
              <a:t>250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374700" y="2002916"/>
            <a:ext cx="257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585858"/>
                </a:solidFill>
                <a:latin typeface="Calibri"/>
                <a:cs typeface="Calibri"/>
              </a:rPr>
              <a:t>300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374700" y="1559178"/>
            <a:ext cx="257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585858"/>
                </a:solidFill>
                <a:latin typeface="Calibri"/>
                <a:cs typeface="Calibri"/>
              </a:rPr>
              <a:t>350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122375" y="4862829"/>
            <a:ext cx="3282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0" dirty="0">
                <a:solidFill>
                  <a:srgbClr val="585858"/>
                </a:solidFill>
                <a:latin typeface="Calibri"/>
                <a:cs typeface="Calibri"/>
              </a:rPr>
              <a:t>FY18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2176398" y="4862829"/>
            <a:ext cx="3282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0" dirty="0">
                <a:solidFill>
                  <a:srgbClr val="585858"/>
                </a:solidFill>
                <a:latin typeface="Calibri"/>
                <a:cs typeface="Calibri"/>
              </a:rPr>
              <a:t>FY20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3230117" y="4862829"/>
            <a:ext cx="3282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0" dirty="0">
                <a:solidFill>
                  <a:srgbClr val="585858"/>
                </a:solidFill>
                <a:latin typeface="Calibri"/>
                <a:cs typeface="Calibri"/>
              </a:rPr>
              <a:t>FY21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6379845" y="3082909"/>
            <a:ext cx="177800" cy="30226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b="1" spc="-25" dirty="0">
                <a:solidFill>
                  <a:srgbClr val="585858"/>
                </a:solidFill>
                <a:latin typeface="Calibri"/>
                <a:cs typeface="Calibri"/>
              </a:rPr>
              <a:t>DPU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1137005" y="1553529"/>
            <a:ext cx="3540125" cy="483234"/>
          </a:xfrm>
          <a:prstGeom prst="rect">
            <a:avLst/>
          </a:prstGeom>
        </p:spPr>
        <p:txBody>
          <a:bodyPr vert="horz" wrap="square" lIns="0" tIns="457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9"/>
              </a:spcBef>
            </a:pPr>
            <a:r>
              <a:rPr sz="1400" spc="-10" dirty="0">
                <a:solidFill>
                  <a:srgbClr val="585858"/>
                </a:solidFill>
                <a:latin typeface="Calibri"/>
                <a:cs typeface="Calibri"/>
              </a:rPr>
              <a:t>Consolidated</a:t>
            </a:r>
            <a:r>
              <a:rPr sz="1400" spc="-4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85858"/>
                </a:solidFill>
                <a:latin typeface="Calibri"/>
                <a:cs typeface="Calibri"/>
              </a:rPr>
              <a:t>AUM</a:t>
            </a:r>
            <a:r>
              <a:rPr sz="140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85858"/>
                </a:solidFill>
                <a:latin typeface="Calibri"/>
                <a:cs typeface="Calibri"/>
              </a:rPr>
              <a:t>(INR</a:t>
            </a:r>
            <a:r>
              <a:rPr sz="140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85858"/>
                </a:solidFill>
                <a:latin typeface="Calibri"/>
                <a:cs typeface="Calibri"/>
              </a:rPr>
              <a:t>Bn)</a:t>
            </a:r>
            <a:r>
              <a:rPr sz="1400" spc="-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85858"/>
                </a:solidFill>
                <a:latin typeface="Calibri"/>
                <a:cs typeface="Calibri"/>
              </a:rPr>
              <a:t>&amp;</a:t>
            </a:r>
            <a:r>
              <a:rPr sz="1400" spc="-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85858"/>
                </a:solidFill>
                <a:latin typeface="Calibri"/>
                <a:cs typeface="Calibri"/>
              </a:rPr>
              <a:t>DPU</a:t>
            </a:r>
            <a:r>
              <a:rPr sz="1400" spc="-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85858"/>
                </a:solidFill>
                <a:latin typeface="Calibri"/>
                <a:cs typeface="Calibri"/>
              </a:rPr>
              <a:t>(INR</a:t>
            </a:r>
            <a:r>
              <a:rPr sz="1400" spc="-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85858"/>
                </a:solidFill>
                <a:latin typeface="Calibri"/>
                <a:cs typeface="Calibri"/>
              </a:rPr>
              <a:t>per</a:t>
            </a:r>
            <a:r>
              <a:rPr sz="1400" spc="-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585858"/>
                </a:solidFill>
                <a:latin typeface="Calibri"/>
                <a:cs typeface="Calibri"/>
              </a:rPr>
              <a:t>unit)</a:t>
            </a:r>
            <a:endParaRPr sz="1400">
              <a:latin typeface="Calibri"/>
              <a:cs typeface="Calibri"/>
            </a:endParaRPr>
          </a:p>
          <a:p>
            <a:pPr marR="84455" algn="r">
              <a:lnSpc>
                <a:spcPct val="100000"/>
              </a:lnSpc>
              <a:spcBef>
                <a:spcPts val="220"/>
              </a:spcBef>
            </a:pPr>
            <a:r>
              <a:rPr sz="1200" b="1" spc="-20" dirty="0">
                <a:solidFill>
                  <a:srgbClr val="404040"/>
                </a:solidFill>
                <a:latin typeface="Calibri"/>
                <a:cs typeface="Calibri"/>
              </a:rPr>
              <a:t>15.4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62" name="object 62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539239" y="5234940"/>
            <a:ext cx="250697" cy="90678"/>
          </a:xfrm>
          <a:prstGeom prst="rect">
            <a:avLst/>
          </a:prstGeom>
        </p:spPr>
      </p:pic>
      <p:sp>
        <p:nvSpPr>
          <p:cNvPr id="63" name="object 63"/>
          <p:cNvSpPr txBox="1"/>
          <p:nvPr/>
        </p:nvSpPr>
        <p:spPr>
          <a:xfrm>
            <a:off x="1800605" y="5159755"/>
            <a:ext cx="13538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585858"/>
                </a:solidFill>
                <a:latin typeface="Calibri"/>
                <a:cs typeface="Calibri"/>
              </a:rPr>
              <a:t>AUM</a:t>
            </a:r>
            <a:r>
              <a:rPr sz="1200" b="1" spc="-3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85858"/>
                </a:solidFill>
                <a:latin typeface="Calibri"/>
                <a:cs typeface="Calibri"/>
              </a:rPr>
              <a:t>(In</a:t>
            </a:r>
            <a:r>
              <a:rPr sz="1200" b="1" spc="-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85858"/>
                </a:solidFill>
                <a:latin typeface="Calibri"/>
                <a:cs typeface="Calibri"/>
              </a:rPr>
              <a:t>INR</a:t>
            </a:r>
            <a:r>
              <a:rPr sz="1200" b="1" spc="-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585858"/>
                </a:solidFill>
                <a:latin typeface="Calibri"/>
                <a:cs typeface="Calibri"/>
              </a:rPr>
              <a:t>Billions)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64" name="object 64"/>
          <p:cNvGrpSpPr/>
          <p:nvPr/>
        </p:nvGrpSpPr>
        <p:grpSpPr>
          <a:xfrm>
            <a:off x="3427348" y="5234976"/>
            <a:ext cx="243840" cy="92710"/>
            <a:chOff x="3427348" y="5234976"/>
            <a:chExt cx="243840" cy="92710"/>
          </a:xfrm>
        </p:grpSpPr>
        <p:sp>
          <p:nvSpPr>
            <p:cNvPr id="65" name="object 65"/>
            <p:cNvSpPr/>
            <p:nvPr/>
          </p:nvSpPr>
          <p:spPr>
            <a:xfrm>
              <a:off x="3427348" y="5280278"/>
              <a:ext cx="243840" cy="0"/>
            </a:xfrm>
            <a:custGeom>
              <a:avLst/>
              <a:gdLst/>
              <a:ahLst/>
              <a:cxnLst/>
              <a:rect l="l" t="t" r="r" b="b"/>
              <a:pathLst>
                <a:path w="243839">
                  <a:moveTo>
                    <a:pt x="0" y="0"/>
                  </a:moveTo>
                  <a:lnTo>
                    <a:pt x="243840" y="0"/>
                  </a:lnTo>
                </a:path>
              </a:pathLst>
            </a:custGeom>
            <a:ln w="34925">
              <a:solidFill>
                <a:srgbClr val="9BBA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6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503712" y="5234976"/>
              <a:ext cx="92165" cy="92165"/>
            </a:xfrm>
            <a:prstGeom prst="rect">
              <a:avLst/>
            </a:prstGeom>
          </p:spPr>
        </p:pic>
      </p:grpSp>
      <p:sp>
        <p:nvSpPr>
          <p:cNvPr id="67" name="object 67"/>
          <p:cNvSpPr txBox="1"/>
          <p:nvPr/>
        </p:nvSpPr>
        <p:spPr>
          <a:xfrm>
            <a:off x="3684778" y="4862829"/>
            <a:ext cx="2070100" cy="5054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11505">
              <a:lnSpc>
                <a:spcPct val="100000"/>
              </a:lnSpc>
              <a:spcBef>
                <a:spcPts val="100"/>
              </a:spcBef>
              <a:tabLst>
                <a:tab pos="1577340" algn="l"/>
              </a:tabLst>
            </a:pPr>
            <a:r>
              <a:rPr sz="1200" b="1" spc="-20" dirty="0">
                <a:solidFill>
                  <a:srgbClr val="585858"/>
                </a:solidFill>
                <a:latin typeface="Calibri"/>
                <a:cs typeface="Calibri"/>
              </a:rPr>
              <a:t>FY25</a:t>
            </a:r>
            <a:r>
              <a:rPr sz="1200" b="1" dirty="0">
                <a:solidFill>
                  <a:srgbClr val="585858"/>
                </a:solidFill>
                <a:latin typeface="Calibri"/>
                <a:cs typeface="Calibri"/>
              </a:rPr>
              <a:t>	</a:t>
            </a:r>
            <a:r>
              <a:rPr sz="1200" b="1" spc="-10" dirty="0">
                <a:solidFill>
                  <a:srgbClr val="585858"/>
                </a:solidFill>
                <a:latin typeface="Calibri"/>
                <a:cs typeface="Calibri"/>
              </a:rPr>
              <a:t>FY26(P)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94"/>
              </a:spcBef>
            </a:pPr>
            <a:r>
              <a:rPr sz="1200" b="1" spc="-10" dirty="0">
                <a:solidFill>
                  <a:srgbClr val="585858"/>
                </a:solidFill>
                <a:latin typeface="Calibri"/>
                <a:cs typeface="Calibri"/>
              </a:rPr>
              <a:t>Distribution</a:t>
            </a:r>
            <a:r>
              <a:rPr sz="1200" b="1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85858"/>
                </a:solidFill>
                <a:latin typeface="Calibri"/>
                <a:cs typeface="Calibri"/>
              </a:rPr>
              <a:t>per</a:t>
            </a:r>
            <a:r>
              <a:rPr sz="1200" b="1" spc="-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85858"/>
                </a:solidFill>
                <a:latin typeface="Calibri"/>
                <a:cs typeface="Calibri"/>
              </a:rPr>
              <a:t>Unit</a:t>
            </a:r>
            <a:r>
              <a:rPr sz="1200" b="1" spc="-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85858"/>
                </a:solidFill>
                <a:latin typeface="Calibri"/>
                <a:cs typeface="Calibri"/>
              </a:rPr>
              <a:t>(in</a:t>
            </a:r>
            <a:r>
              <a:rPr sz="1200" b="1" spc="-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b="1" spc="-20" dirty="0">
                <a:solidFill>
                  <a:srgbClr val="585858"/>
                </a:solidFill>
                <a:latin typeface="Calibri"/>
                <a:cs typeface="Calibri"/>
              </a:rPr>
              <a:t>INR)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7239000" y="914400"/>
            <a:ext cx="4343400" cy="4800600"/>
          </a:xfrm>
          <a:prstGeom prst="rect">
            <a:avLst/>
          </a:prstGeom>
          <a:solidFill>
            <a:srgbClr val="4F81BC"/>
          </a:solidFill>
          <a:ln w="25400">
            <a:solidFill>
              <a:srgbClr val="1C334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770"/>
              </a:spcBef>
            </a:pPr>
            <a:endParaRPr sz="180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Since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listing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at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IPO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price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Rs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100/unit,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an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investor</a:t>
            </a:r>
            <a:r>
              <a:rPr sz="18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has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received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returns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two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forms</a:t>
            </a:r>
            <a:r>
              <a:rPr sz="18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571500" indent="-342900">
              <a:lnSpc>
                <a:spcPct val="100000"/>
              </a:lnSpc>
              <a:spcBef>
                <a:spcPts val="2160"/>
              </a:spcBef>
              <a:buAutoNum type="arabicPeriod"/>
              <a:tabLst>
                <a:tab pos="571500" algn="l"/>
              </a:tabLst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Average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distribution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~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13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per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unit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=</a:t>
            </a:r>
            <a:endParaRPr sz="1800">
              <a:latin typeface="Calibri"/>
              <a:cs typeface="Calibri"/>
            </a:endParaRPr>
          </a:p>
          <a:p>
            <a:pPr marL="685800">
              <a:lnSpc>
                <a:spcPct val="100000"/>
              </a:lnSpc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~13%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returns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form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income</a:t>
            </a:r>
            <a:endParaRPr sz="1800">
              <a:latin typeface="Calibri"/>
              <a:cs typeface="Calibri"/>
            </a:endParaRPr>
          </a:p>
          <a:p>
            <a:pPr marL="683260" indent="-224790">
              <a:lnSpc>
                <a:spcPct val="100000"/>
              </a:lnSpc>
              <a:spcBef>
                <a:spcPts val="2160"/>
              </a:spcBef>
              <a:buAutoNum type="arabicPeriod" startAt="2"/>
              <a:tabLst>
                <a:tab pos="683260" algn="l"/>
              </a:tabLst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Price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appreciation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~6%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per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year</a:t>
            </a:r>
            <a:endParaRPr sz="1800">
              <a:latin typeface="Calibri"/>
              <a:cs typeface="Calibri"/>
            </a:endParaRPr>
          </a:p>
          <a:p>
            <a:pPr marL="260350" marR="254000" algn="ctr">
              <a:lnSpc>
                <a:spcPct val="100000"/>
              </a:lnSpc>
              <a:spcBef>
                <a:spcPts val="2160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Hence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total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returns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are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almost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tune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~19%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per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year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158417" y="1714880"/>
          <a:ext cx="9862182" cy="34143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885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84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07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434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910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14094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2732405" marR="79375" indent="-6267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Pre-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Tax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Yield</a:t>
                      </a:r>
                      <a:r>
                        <a:rPr sz="16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Over </a:t>
                      </a:r>
                      <a:r>
                        <a:rPr sz="1600" b="1" spc="-50" dirty="0">
                          <a:latin typeface="Calibri"/>
                          <a:cs typeface="Calibri"/>
                        </a:rPr>
                        <a:t>5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years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4F81BC"/>
                      </a:solidFill>
                      <a:prstDash val="solid"/>
                    </a:lnL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86995" marR="43815" indent="35306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Post-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Tax</a:t>
                      </a:r>
                      <a:r>
                        <a:rPr sz="16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latin typeface="Calibri"/>
                          <a:cs typeface="Calibri"/>
                        </a:rPr>
                        <a:t>Yield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assuming</a:t>
                      </a:r>
                      <a:r>
                        <a:rPr sz="16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30%</a:t>
                      </a:r>
                      <a:r>
                        <a:rPr sz="16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tax</a:t>
                      </a:r>
                      <a:r>
                        <a:rPr sz="16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latin typeface="Calibri"/>
                          <a:cs typeface="Calibri"/>
                        </a:rPr>
                        <a:t>rate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6195" marB="0"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51435" marR="136525" indent="185420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Potential</a:t>
                      </a:r>
                      <a:r>
                        <a:rPr sz="16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Post</a:t>
                      </a:r>
                      <a:r>
                        <a:rPr sz="16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Tax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Capital</a:t>
                      </a:r>
                      <a:r>
                        <a:rPr sz="16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Gains</a:t>
                      </a:r>
                      <a:r>
                        <a:rPr sz="16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per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latin typeface="Calibri"/>
                          <a:cs typeface="Calibri"/>
                        </a:rPr>
                        <a:t>year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380365" marR="218440" indent="-236220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Potential</a:t>
                      </a:r>
                      <a:r>
                        <a:rPr sz="16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Post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 Tax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Total</a:t>
                      </a:r>
                      <a:r>
                        <a:rPr sz="16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Return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R w="12700">
                      <a:solidFill>
                        <a:srgbClr val="4F81BC"/>
                      </a:solidFill>
                      <a:prstDash val="solid"/>
                    </a:lnR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0075">
                <a:tc>
                  <a:txBody>
                    <a:bodyPr/>
                    <a:lstStyle/>
                    <a:p>
                      <a:pPr marR="308610" algn="ctr">
                        <a:lnSpc>
                          <a:spcPct val="100000"/>
                        </a:lnSpc>
                        <a:spcBef>
                          <a:spcPts val="1335"/>
                        </a:spcBef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Maximal</a:t>
                      </a:r>
                      <a:r>
                        <a:rPr sz="16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Income</a:t>
                      </a:r>
                      <a:r>
                        <a:rPr sz="16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latin typeface="Calibri"/>
                          <a:cs typeface="Calibri"/>
                        </a:rPr>
                        <a:t>Fund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69545" marB="0">
                    <a:lnL w="12700">
                      <a:solidFill>
                        <a:srgbClr val="4F81BC"/>
                      </a:solidFill>
                      <a:prstDash val="solid"/>
                    </a:lnL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43865">
                        <a:lnSpc>
                          <a:spcPct val="100000"/>
                        </a:lnSpc>
                        <a:spcBef>
                          <a:spcPts val="1335"/>
                        </a:spcBef>
                      </a:pPr>
                      <a:r>
                        <a:rPr sz="1600" b="1" spc="-20" dirty="0">
                          <a:latin typeface="Calibri"/>
                          <a:cs typeface="Calibri"/>
                        </a:rPr>
                        <a:t>~11%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69545" marB="0"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7465" algn="ctr">
                        <a:lnSpc>
                          <a:spcPct val="100000"/>
                        </a:lnSpc>
                        <a:spcBef>
                          <a:spcPts val="1335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~7.7%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69545" marB="0"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83185" algn="ctr">
                        <a:lnSpc>
                          <a:spcPct val="100000"/>
                        </a:lnSpc>
                        <a:spcBef>
                          <a:spcPts val="1335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~4.4%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69545" marB="0"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79450">
                        <a:lnSpc>
                          <a:spcPct val="100000"/>
                        </a:lnSpc>
                        <a:spcBef>
                          <a:spcPts val="1335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~12%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69545" marB="0">
                    <a:lnR w="12700">
                      <a:solidFill>
                        <a:srgbClr val="4F81BC"/>
                      </a:solidFill>
                      <a:prstDash val="solid"/>
                    </a:lnR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0075">
                <a:tc>
                  <a:txBody>
                    <a:bodyPr/>
                    <a:lstStyle/>
                    <a:p>
                      <a:pPr marR="309880" algn="ctr">
                        <a:lnSpc>
                          <a:spcPct val="100000"/>
                        </a:lnSpc>
                        <a:spcBef>
                          <a:spcPts val="133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Debt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Mutual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Funds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69545" marB="0">
                    <a:lnL w="12700">
                      <a:solidFill>
                        <a:srgbClr val="4F81BC"/>
                      </a:solidFill>
                      <a:prstDash val="solid"/>
                    </a:lnL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67665">
                        <a:lnSpc>
                          <a:spcPct val="100000"/>
                        </a:lnSpc>
                        <a:spcBef>
                          <a:spcPts val="1335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~8.25%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69545" marB="0"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7465" algn="ctr">
                        <a:lnSpc>
                          <a:spcPct val="100000"/>
                        </a:lnSpc>
                        <a:spcBef>
                          <a:spcPts val="1335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~7.2%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69545" marB="0"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83185" algn="ctr">
                        <a:lnSpc>
                          <a:spcPct val="100000"/>
                        </a:lnSpc>
                        <a:spcBef>
                          <a:spcPts val="1335"/>
                        </a:spcBef>
                      </a:pPr>
                      <a:r>
                        <a:rPr sz="1600" spc="-20" dirty="0">
                          <a:latin typeface="Calibri"/>
                          <a:cs typeface="Calibri"/>
                        </a:rPr>
                        <a:t>0.0%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69545" marB="0"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54685">
                        <a:lnSpc>
                          <a:spcPct val="100000"/>
                        </a:lnSpc>
                        <a:spcBef>
                          <a:spcPts val="1335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~7.2%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69545" marB="0">
                    <a:lnR w="12700">
                      <a:solidFill>
                        <a:srgbClr val="4F81BC"/>
                      </a:solidFill>
                      <a:prstDash val="solid"/>
                    </a:lnR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0075">
                <a:tc>
                  <a:txBody>
                    <a:bodyPr/>
                    <a:lstStyle/>
                    <a:p>
                      <a:pPr marR="310515" algn="ctr">
                        <a:lnSpc>
                          <a:spcPct val="100000"/>
                        </a:lnSpc>
                        <a:spcBef>
                          <a:spcPts val="1335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Bonds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69545" marB="0">
                    <a:lnL w="12700">
                      <a:solidFill>
                        <a:srgbClr val="4F81BC"/>
                      </a:solidFill>
                      <a:prstDash val="solid"/>
                    </a:lnL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19100">
                        <a:lnSpc>
                          <a:spcPct val="100000"/>
                        </a:lnSpc>
                        <a:spcBef>
                          <a:spcPts val="1335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~8.0%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69545" marB="0"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7465" algn="ctr">
                        <a:lnSpc>
                          <a:spcPct val="100000"/>
                        </a:lnSpc>
                        <a:spcBef>
                          <a:spcPts val="1335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~5.6%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69545" marB="0"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83185" algn="ctr">
                        <a:lnSpc>
                          <a:spcPct val="100000"/>
                        </a:lnSpc>
                        <a:spcBef>
                          <a:spcPts val="1335"/>
                        </a:spcBef>
                      </a:pPr>
                      <a:r>
                        <a:rPr sz="1600" spc="-20" dirty="0">
                          <a:latin typeface="Calibri"/>
                          <a:cs typeface="Calibri"/>
                        </a:rPr>
                        <a:t>0.0%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69545" marB="0"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54685">
                        <a:lnSpc>
                          <a:spcPct val="100000"/>
                        </a:lnSpc>
                        <a:spcBef>
                          <a:spcPts val="1335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~5.6%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69545" marB="0">
                    <a:lnR w="12700">
                      <a:solidFill>
                        <a:srgbClr val="4F81BC"/>
                      </a:solidFill>
                      <a:prstDash val="solid"/>
                    </a:lnR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0075">
                <a:tc>
                  <a:txBody>
                    <a:bodyPr/>
                    <a:lstStyle/>
                    <a:p>
                      <a:pPr marR="310515" algn="ctr">
                        <a:lnSpc>
                          <a:spcPct val="100000"/>
                        </a:lnSpc>
                        <a:spcBef>
                          <a:spcPts val="133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Fixed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Deposits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69545" marB="0">
                    <a:lnL w="12700">
                      <a:solidFill>
                        <a:srgbClr val="4F81BC"/>
                      </a:solidFill>
                      <a:prstDash val="solid"/>
                    </a:lnL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19100">
                        <a:lnSpc>
                          <a:spcPct val="100000"/>
                        </a:lnSpc>
                        <a:spcBef>
                          <a:spcPts val="1335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~6.5%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69545" marB="0"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7465" algn="ctr">
                        <a:lnSpc>
                          <a:spcPct val="100000"/>
                        </a:lnSpc>
                        <a:spcBef>
                          <a:spcPts val="1335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~4.5%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69545" marB="0"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83185" algn="ctr">
                        <a:lnSpc>
                          <a:spcPct val="100000"/>
                        </a:lnSpc>
                        <a:spcBef>
                          <a:spcPts val="1335"/>
                        </a:spcBef>
                      </a:pPr>
                      <a:r>
                        <a:rPr sz="1600" spc="-20" dirty="0">
                          <a:latin typeface="Calibri"/>
                          <a:cs typeface="Calibri"/>
                        </a:rPr>
                        <a:t>0.0%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69545" marB="0"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54685">
                        <a:lnSpc>
                          <a:spcPct val="100000"/>
                        </a:lnSpc>
                        <a:spcBef>
                          <a:spcPts val="1335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~4.5%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69545" marB="0">
                    <a:lnR w="12700">
                      <a:solidFill>
                        <a:srgbClr val="4F81BC"/>
                      </a:solidFill>
                      <a:prstDash val="solid"/>
                    </a:lnR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3" name="object 3"/>
          <p:cNvGrpSpPr/>
          <p:nvPr/>
        </p:nvGrpSpPr>
        <p:grpSpPr>
          <a:xfrm>
            <a:off x="0" y="71615"/>
            <a:ext cx="12192000" cy="866140"/>
            <a:chOff x="0" y="71615"/>
            <a:chExt cx="12192000" cy="866140"/>
          </a:xfrm>
        </p:grpSpPr>
        <p:pic>
          <p:nvPicPr>
            <p:cNvPr id="4" name="object 4" descr="    (Rectangle)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71615"/>
              <a:ext cx="12192000" cy="79020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056" y="141706"/>
              <a:ext cx="10789920" cy="795553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0" dirty="0"/>
              <a:t>Potential</a:t>
            </a:r>
            <a:r>
              <a:rPr spc="-100" dirty="0"/>
              <a:t> </a:t>
            </a:r>
            <a:r>
              <a:rPr spc="-20" dirty="0"/>
              <a:t>for</a:t>
            </a:r>
            <a:r>
              <a:rPr spc="-90" dirty="0"/>
              <a:t> </a:t>
            </a:r>
            <a:r>
              <a:rPr spc="-55" dirty="0"/>
              <a:t>~60-</a:t>
            </a:r>
            <a:r>
              <a:rPr spc="-30" dirty="0"/>
              <a:t>160%</a:t>
            </a:r>
            <a:r>
              <a:rPr spc="-110" dirty="0"/>
              <a:t> </a:t>
            </a:r>
            <a:r>
              <a:rPr spc="-30" dirty="0"/>
              <a:t>higher</a:t>
            </a:r>
            <a:r>
              <a:rPr spc="-105" dirty="0"/>
              <a:t> </a:t>
            </a:r>
            <a:r>
              <a:rPr spc="-20" dirty="0"/>
              <a:t>post</a:t>
            </a:r>
            <a:r>
              <a:rPr spc="-90" dirty="0"/>
              <a:t> </a:t>
            </a:r>
            <a:r>
              <a:rPr spc="-20" dirty="0"/>
              <a:t>tax</a:t>
            </a:r>
            <a:r>
              <a:rPr spc="-100" dirty="0"/>
              <a:t> </a:t>
            </a:r>
            <a:r>
              <a:rPr spc="-35" dirty="0"/>
              <a:t>returns</a:t>
            </a:r>
            <a:r>
              <a:rPr spc="-110" dirty="0"/>
              <a:t> </a:t>
            </a:r>
            <a:r>
              <a:rPr spc="-35" dirty="0"/>
              <a:t>against</a:t>
            </a:r>
            <a:r>
              <a:rPr spc="-90" dirty="0"/>
              <a:t> </a:t>
            </a:r>
            <a:r>
              <a:rPr spc="-30" dirty="0"/>
              <a:t>other</a:t>
            </a:r>
            <a:r>
              <a:rPr spc="-95" dirty="0"/>
              <a:t> </a:t>
            </a:r>
            <a:r>
              <a:rPr spc="-30" dirty="0"/>
              <a:t>usual</a:t>
            </a:r>
            <a:r>
              <a:rPr spc="-105" dirty="0"/>
              <a:t> </a:t>
            </a:r>
            <a:r>
              <a:rPr spc="-20" dirty="0"/>
              <a:t>debt</a:t>
            </a:r>
            <a:r>
              <a:rPr spc="-100" dirty="0"/>
              <a:t> </a:t>
            </a:r>
            <a:r>
              <a:rPr spc="-10" dirty="0"/>
              <a:t>options</a:t>
            </a: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872723" y="39230"/>
            <a:ext cx="1076959" cy="778649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1787378" y="6462776"/>
            <a:ext cx="2235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5" dirty="0">
                <a:latin typeface="Arial"/>
                <a:cs typeface="Arial"/>
              </a:rPr>
              <a:t>10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8785" y="6483502"/>
            <a:ext cx="155765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i="1" dirty="0">
                <a:latin typeface="Calibri"/>
                <a:cs typeface="Calibri"/>
              </a:rPr>
              <a:t>Source:</a:t>
            </a:r>
            <a:r>
              <a:rPr sz="1100" i="1" spc="-30" dirty="0">
                <a:latin typeface="Calibri"/>
                <a:cs typeface="Calibri"/>
              </a:rPr>
              <a:t> </a:t>
            </a:r>
            <a:r>
              <a:rPr sz="1100" i="1" dirty="0">
                <a:latin typeface="Calibri"/>
                <a:cs typeface="Calibri"/>
              </a:rPr>
              <a:t>Maximal</a:t>
            </a:r>
            <a:r>
              <a:rPr sz="1100" i="1" spc="-45" dirty="0">
                <a:latin typeface="Calibri"/>
                <a:cs typeface="Calibri"/>
              </a:rPr>
              <a:t> </a:t>
            </a:r>
            <a:r>
              <a:rPr sz="1100" i="1" spc="-10" dirty="0">
                <a:latin typeface="Calibri"/>
                <a:cs typeface="Calibri"/>
              </a:rPr>
              <a:t>Estimates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36376" y="6170181"/>
            <a:ext cx="7937196" cy="41229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299085" algn="l"/>
              </a:tabLst>
            </a:pPr>
            <a:r>
              <a:rPr lang="en-IN" sz="1300" dirty="0">
                <a:latin typeface="Calibri"/>
                <a:cs typeface="Calibri"/>
              </a:rPr>
              <a:t>* FY23 numbers are from Jun22 to Mar23, **FY27 numbers are till June 26</a:t>
            </a:r>
            <a:endParaRPr sz="1300" dirty="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085" algn="l"/>
              </a:tabLst>
            </a:pPr>
            <a:r>
              <a:rPr lang="en-US" sz="130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SEBI</a:t>
            </a:r>
            <a:r>
              <a:rPr sz="1300" spc="-2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reported</a:t>
            </a:r>
            <a:r>
              <a:rPr sz="1300" spc="-20" dirty="0">
                <a:latin typeface="Calibri"/>
                <a:cs typeface="Calibri"/>
              </a:rPr>
              <a:t> </a:t>
            </a:r>
            <a:r>
              <a:rPr lang="en-US" sz="1300" spc="-20" dirty="0">
                <a:latin typeface="Calibri"/>
                <a:cs typeface="Calibri"/>
              </a:rPr>
              <a:t>– Not verified, </a:t>
            </a:r>
            <a:r>
              <a:rPr sz="1300" dirty="0">
                <a:latin typeface="Calibri"/>
                <a:cs typeface="Calibri"/>
              </a:rPr>
              <a:t>performance,</a:t>
            </a:r>
            <a:r>
              <a:rPr sz="1300" spc="-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net</a:t>
            </a:r>
            <a:r>
              <a:rPr sz="1300" spc="-2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of</a:t>
            </a:r>
            <a:r>
              <a:rPr sz="1300" spc="-1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all</a:t>
            </a:r>
            <a:r>
              <a:rPr sz="1300" spc="-2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fees</a:t>
            </a:r>
            <a:r>
              <a:rPr sz="1300" spc="-2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and</a:t>
            </a:r>
            <a:r>
              <a:rPr sz="1300" spc="-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expenses (&gt;1</a:t>
            </a:r>
            <a:r>
              <a:rPr sz="1300" spc="-1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yr.</a:t>
            </a:r>
            <a:r>
              <a:rPr sz="1300" spc="-2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is</a:t>
            </a:r>
            <a:r>
              <a:rPr sz="1300" spc="-2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annualized</a:t>
            </a:r>
            <a:r>
              <a:rPr sz="1300" spc="-1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and</a:t>
            </a:r>
            <a:r>
              <a:rPr sz="1300" spc="-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&lt;1</a:t>
            </a:r>
            <a:r>
              <a:rPr sz="1300" spc="-1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yr.</a:t>
            </a:r>
            <a:r>
              <a:rPr sz="1300" spc="-3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is</a:t>
            </a:r>
            <a:r>
              <a:rPr sz="1300" spc="-1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absolute)</a:t>
            </a:r>
            <a:endParaRPr sz="1300" dirty="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71615"/>
            <a:ext cx="12192000" cy="866140"/>
            <a:chOff x="0" y="71615"/>
            <a:chExt cx="12192000" cy="866140"/>
          </a:xfrm>
        </p:grpSpPr>
        <p:pic>
          <p:nvPicPr>
            <p:cNvPr id="4" name="object 4" descr="    (Rectangle)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71615"/>
              <a:ext cx="12192000" cy="79020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056" y="141706"/>
              <a:ext cx="4561332" cy="795553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SEBI</a:t>
            </a:r>
            <a:r>
              <a:rPr spc="-100" dirty="0"/>
              <a:t> </a:t>
            </a:r>
            <a:r>
              <a:rPr spc="-35" dirty="0"/>
              <a:t>Reported</a:t>
            </a:r>
            <a:r>
              <a:rPr spc="-105" dirty="0"/>
              <a:t> </a:t>
            </a:r>
            <a:r>
              <a:rPr spc="-35" dirty="0"/>
              <a:t>Returns</a:t>
            </a:r>
            <a:r>
              <a:rPr spc="-114" dirty="0"/>
              <a:t> </a:t>
            </a:r>
            <a:r>
              <a:rPr dirty="0"/>
              <a:t>vs</a:t>
            </a:r>
            <a:r>
              <a:rPr spc="-85" dirty="0"/>
              <a:t> </a:t>
            </a:r>
            <a:r>
              <a:rPr spc="-10" dirty="0"/>
              <a:t>Peers</a:t>
            </a: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872723" y="39230"/>
            <a:ext cx="1076959" cy="778649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11787378" y="6462776"/>
            <a:ext cx="2235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5" dirty="0">
                <a:latin typeface="Arial"/>
                <a:cs typeface="Arial"/>
              </a:rPr>
              <a:t>11</a:t>
            </a:r>
            <a:endParaRPr sz="1400">
              <a:latin typeface="Arial"/>
              <a:cs typeface="Arial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4EAE4A86-5BD1-E68B-8789-E7E38A6513E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6750623"/>
              </p:ext>
            </p:extLst>
          </p:nvPr>
        </p:nvGraphicFramePr>
        <p:xfrm>
          <a:off x="1905000" y="1143000"/>
          <a:ext cx="7355482" cy="43735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3281934" y="1033983"/>
            <a:ext cx="5629910" cy="1366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7745" algn="l"/>
              </a:tabLst>
            </a:pPr>
            <a:r>
              <a:rPr sz="8800" b="1" spc="-10" dirty="0">
                <a:latin typeface="Calibri"/>
                <a:cs typeface="Calibri"/>
              </a:rPr>
              <a:t>THANK</a:t>
            </a:r>
            <a:r>
              <a:rPr sz="8800" b="1" dirty="0">
                <a:latin typeface="Calibri"/>
                <a:cs typeface="Calibri"/>
              </a:rPr>
              <a:t>	</a:t>
            </a:r>
            <a:r>
              <a:rPr sz="8800" b="1" spc="-25" dirty="0">
                <a:latin typeface="Calibri"/>
                <a:cs typeface="Calibri"/>
              </a:rPr>
              <a:t>YOU</a:t>
            </a:r>
            <a:endParaRPr sz="88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4767465"/>
            <a:ext cx="12192000" cy="2091055"/>
          </a:xfrm>
          <a:custGeom>
            <a:avLst/>
            <a:gdLst/>
            <a:ahLst/>
            <a:cxnLst/>
            <a:rect l="l" t="t" r="r" b="b"/>
            <a:pathLst>
              <a:path w="12192000" h="2091054">
                <a:moveTo>
                  <a:pt x="12192000" y="0"/>
                </a:moveTo>
                <a:lnTo>
                  <a:pt x="0" y="0"/>
                </a:lnTo>
                <a:lnTo>
                  <a:pt x="0" y="2090534"/>
                </a:lnTo>
                <a:lnTo>
                  <a:pt x="12192000" y="2090534"/>
                </a:lnTo>
                <a:lnTo>
                  <a:pt x="12192000" y="0"/>
                </a:lnTo>
                <a:close/>
              </a:path>
            </a:pathLst>
          </a:custGeom>
          <a:solidFill>
            <a:srgbClr val="EDEB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450338" y="4963744"/>
            <a:ext cx="7254240" cy="17557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  <a:tabLst>
                <a:tab pos="700405" algn="l"/>
                <a:tab pos="2093595" algn="l"/>
                <a:tab pos="3652520" algn="l"/>
                <a:tab pos="4923155" algn="l"/>
                <a:tab pos="6038215" algn="l"/>
                <a:tab pos="6755130" algn="l"/>
              </a:tabLst>
            </a:pPr>
            <a:r>
              <a:rPr sz="2800" i="1" spc="160" dirty="0">
                <a:latin typeface="Calibri"/>
                <a:cs typeface="Calibri"/>
              </a:rPr>
              <a:t>For</a:t>
            </a:r>
            <a:r>
              <a:rPr sz="2800" i="1" dirty="0">
                <a:latin typeface="Calibri"/>
                <a:cs typeface="Calibri"/>
              </a:rPr>
              <a:t>	</a:t>
            </a:r>
            <a:r>
              <a:rPr sz="2800" i="1" spc="235" dirty="0">
                <a:latin typeface="Calibri"/>
                <a:cs typeface="Calibri"/>
              </a:rPr>
              <a:t>further</a:t>
            </a:r>
            <a:r>
              <a:rPr sz="2800" i="1" dirty="0">
                <a:latin typeface="Calibri"/>
                <a:cs typeface="Calibri"/>
              </a:rPr>
              <a:t>	</a:t>
            </a:r>
            <a:r>
              <a:rPr sz="2800" i="1" spc="240" dirty="0">
                <a:latin typeface="Calibri"/>
                <a:cs typeface="Calibri"/>
              </a:rPr>
              <a:t>queries,</a:t>
            </a:r>
            <a:r>
              <a:rPr sz="2800" i="1" dirty="0">
                <a:latin typeface="Calibri"/>
                <a:cs typeface="Calibri"/>
              </a:rPr>
              <a:t>	</a:t>
            </a:r>
            <a:r>
              <a:rPr sz="2800" i="1" spc="229" dirty="0">
                <a:latin typeface="Calibri"/>
                <a:cs typeface="Calibri"/>
              </a:rPr>
              <a:t>please</a:t>
            </a:r>
            <a:r>
              <a:rPr sz="2800" i="1" dirty="0">
                <a:latin typeface="Calibri"/>
                <a:cs typeface="Calibri"/>
              </a:rPr>
              <a:t>	</a:t>
            </a:r>
            <a:r>
              <a:rPr sz="2800" i="1" spc="220" dirty="0">
                <a:latin typeface="Calibri"/>
                <a:cs typeface="Calibri"/>
              </a:rPr>
              <a:t>reach</a:t>
            </a:r>
            <a:r>
              <a:rPr sz="2800" i="1" dirty="0">
                <a:latin typeface="Calibri"/>
                <a:cs typeface="Calibri"/>
              </a:rPr>
              <a:t>	</a:t>
            </a:r>
            <a:r>
              <a:rPr sz="2800" i="1" spc="165" dirty="0">
                <a:latin typeface="Calibri"/>
                <a:cs typeface="Calibri"/>
              </a:rPr>
              <a:t>out</a:t>
            </a:r>
            <a:r>
              <a:rPr sz="2800" i="1" dirty="0">
                <a:latin typeface="Calibri"/>
                <a:cs typeface="Calibri"/>
              </a:rPr>
              <a:t>	</a:t>
            </a:r>
            <a:r>
              <a:rPr sz="2800" i="1" spc="160" dirty="0">
                <a:latin typeface="Calibri"/>
                <a:cs typeface="Calibri"/>
              </a:rPr>
              <a:t>to:</a:t>
            </a:r>
            <a:endParaRPr sz="2800" dirty="0">
              <a:latin typeface="Calibri"/>
              <a:cs typeface="Calibri"/>
            </a:endParaRPr>
          </a:p>
          <a:p>
            <a:pPr marL="1906270" marR="1858645" indent="-635" algn="ctr">
              <a:lnSpc>
                <a:spcPct val="120000"/>
              </a:lnSpc>
              <a:spcBef>
                <a:spcPts val="1625"/>
              </a:spcBef>
            </a:pPr>
            <a:r>
              <a:rPr sz="2000" u="sng" spc="-10" dirty="0">
                <a:solidFill>
                  <a:schemeClr val="tx1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www.maximalcapital.com</a:t>
            </a:r>
            <a:r>
              <a:rPr sz="2000" u="sng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000" u="sng" spc="-10" dirty="0">
                <a:solidFill>
                  <a:schemeClr val="tx1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onboarding@maximalcapital.com</a:t>
            </a:r>
            <a:endParaRPr sz="2000" u="sng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38100" algn="ctr">
              <a:lnSpc>
                <a:spcPct val="100000"/>
              </a:lnSpc>
              <a:spcBef>
                <a:spcPts val="480"/>
              </a:spcBef>
            </a:pPr>
            <a:r>
              <a:rPr sz="2000" dirty="0">
                <a:latin typeface="Calibri"/>
                <a:cs typeface="Calibri"/>
              </a:rPr>
              <a:t>+91</a:t>
            </a:r>
            <a:r>
              <a:rPr sz="2000" spc="-10" dirty="0">
                <a:latin typeface="Calibri"/>
                <a:cs typeface="Calibri"/>
              </a:rPr>
              <a:t> 9967251916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6" name="object 6" descr="A yellow circle with a arrow in the middle  AI-generated content may be incorrect.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485630" y="152400"/>
            <a:ext cx="2645918" cy="13716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45947" y="1770887"/>
            <a:ext cx="11508740" cy="4426585"/>
            <a:chOff x="345947" y="1770887"/>
            <a:chExt cx="11508740" cy="44265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5947" y="1770887"/>
              <a:ext cx="3861053" cy="442645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60519" y="1770887"/>
              <a:ext cx="7693913" cy="4426458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4923282" y="2504058"/>
            <a:ext cx="231140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0 TALK,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100%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ACTION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58697" y="2504058"/>
            <a:ext cx="252984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14655" marR="5080" indent="-40259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BOUTIQUE</a:t>
            </a:r>
            <a:r>
              <a:rPr sz="2000" b="1" spc="-7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SETUP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WITH </a:t>
            </a:r>
            <a:r>
              <a:rPr sz="2000" b="1" dirty="0">
                <a:latin typeface="Calibri"/>
                <a:cs typeface="Calibri"/>
              </a:rPr>
              <a:t>JUST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1</a:t>
            </a:r>
            <a:r>
              <a:rPr sz="2000" b="1" spc="-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ACTIVITY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377054" y="3364433"/>
            <a:ext cx="3448685" cy="575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One</a:t>
            </a:r>
            <a:r>
              <a:rPr sz="1800" spc="1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1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18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rare</a:t>
            </a:r>
            <a:r>
              <a:rPr sz="1800" spc="1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funds</a:t>
            </a:r>
            <a:r>
              <a:rPr sz="1800" spc="1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with</a:t>
            </a:r>
            <a:r>
              <a:rPr sz="1800" spc="17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0</a:t>
            </a:r>
            <a:r>
              <a:rPr sz="1800" b="1" spc="19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spend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Calibri"/>
                <a:cs typeface="Calibri"/>
              </a:rPr>
              <a:t>on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any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kind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marketing/PR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25220" y="3364433"/>
            <a:ext cx="32404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80059" algn="l"/>
                <a:tab pos="911225" algn="l"/>
                <a:tab pos="1304925" algn="l"/>
                <a:tab pos="2257425" algn="l"/>
                <a:tab pos="3053080" algn="l"/>
              </a:tabLst>
            </a:pPr>
            <a:r>
              <a:rPr sz="1800" spc="-25" dirty="0">
                <a:latin typeface="Calibri"/>
                <a:cs typeface="Calibri"/>
              </a:rPr>
              <a:t>We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25" dirty="0">
                <a:latin typeface="Calibri"/>
                <a:cs typeface="Calibri"/>
              </a:rPr>
              <a:t>set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25" dirty="0">
                <a:latin typeface="Calibri"/>
                <a:cs typeface="Calibri"/>
              </a:rPr>
              <a:t>up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10" dirty="0">
                <a:latin typeface="Calibri"/>
                <a:cs typeface="Calibri"/>
              </a:rPr>
              <a:t>Maximal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10" dirty="0">
                <a:latin typeface="Calibri"/>
                <a:cs typeface="Calibri"/>
              </a:rPr>
              <a:t>Capital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25" dirty="0">
                <a:latin typeface="Calibri"/>
                <a:cs typeface="Calibri"/>
              </a:rPr>
              <a:t>in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25220" y="3639439"/>
            <a:ext cx="324167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2018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as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Mumbai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based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boutique </a:t>
            </a:r>
            <a:r>
              <a:rPr sz="1800" dirty="0">
                <a:latin typeface="Calibri"/>
                <a:cs typeface="Calibri"/>
              </a:rPr>
              <a:t>investment</a:t>
            </a:r>
            <a:r>
              <a:rPr sz="1800" spc="315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fund</a:t>
            </a:r>
            <a:r>
              <a:rPr sz="1800" spc="320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with</a:t>
            </a:r>
            <a:r>
              <a:rPr sz="1800" spc="325" dirty="0">
                <a:latin typeface="Calibri"/>
                <a:cs typeface="Calibri"/>
              </a:rPr>
              <a:t>  </a:t>
            </a:r>
            <a:r>
              <a:rPr sz="1800" b="1" dirty="0">
                <a:latin typeface="Calibri"/>
                <a:cs typeface="Calibri"/>
              </a:rPr>
              <a:t>1</a:t>
            </a:r>
            <a:r>
              <a:rPr sz="1800" b="1" spc="325" dirty="0">
                <a:latin typeface="Calibri"/>
                <a:cs typeface="Calibri"/>
              </a:rPr>
              <a:t>  </a:t>
            </a:r>
            <a:r>
              <a:rPr sz="1800" spc="-20" dirty="0">
                <a:latin typeface="Calibri"/>
                <a:cs typeface="Calibri"/>
              </a:rPr>
              <a:t>clear </a:t>
            </a:r>
            <a:r>
              <a:rPr sz="1800" dirty="0">
                <a:latin typeface="Calibri"/>
                <a:cs typeface="Calibri"/>
              </a:rPr>
              <a:t>focus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–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value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investing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310118" y="3364433"/>
            <a:ext cx="3399154" cy="575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Most</a:t>
            </a:r>
            <a:r>
              <a:rPr sz="1800" spc="40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409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our</a:t>
            </a:r>
            <a:r>
              <a:rPr sz="1800" spc="409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money</a:t>
            </a:r>
            <a:r>
              <a:rPr sz="1800" spc="40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</a:t>
            </a:r>
            <a:r>
              <a:rPr sz="1800" spc="409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invested</a:t>
            </a:r>
            <a:r>
              <a:rPr sz="1800" spc="41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in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Calibri"/>
                <a:cs typeface="Calibri"/>
              </a:rPr>
              <a:t>same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securities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as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client’s.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916161" y="2504058"/>
            <a:ext cx="19989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SKIN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IN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GAME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601724" y="1304925"/>
            <a:ext cx="8999855" cy="1003300"/>
            <a:chOff x="1601724" y="1304925"/>
            <a:chExt cx="8999855" cy="1003300"/>
          </a:xfrm>
        </p:grpSpPr>
        <p:sp>
          <p:nvSpPr>
            <p:cNvPr id="13" name="object 13"/>
            <p:cNvSpPr/>
            <p:nvPr/>
          </p:nvSpPr>
          <p:spPr>
            <a:xfrm>
              <a:off x="1601724" y="1639442"/>
              <a:ext cx="8999855" cy="424815"/>
            </a:xfrm>
            <a:custGeom>
              <a:avLst/>
              <a:gdLst/>
              <a:ahLst/>
              <a:cxnLst/>
              <a:rect l="l" t="t" r="r" b="b"/>
              <a:pathLst>
                <a:path w="8999855" h="424814">
                  <a:moveTo>
                    <a:pt x="1351280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1351280" y="381000"/>
                  </a:lnTo>
                  <a:lnTo>
                    <a:pt x="1351280" y="0"/>
                  </a:lnTo>
                  <a:close/>
                </a:path>
                <a:path w="8999855" h="424814">
                  <a:moveTo>
                    <a:pt x="5175504" y="43688"/>
                  </a:moveTo>
                  <a:lnTo>
                    <a:pt x="3824224" y="43688"/>
                  </a:lnTo>
                  <a:lnTo>
                    <a:pt x="3824224" y="424688"/>
                  </a:lnTo>
                  <a:lnTo>
                    <a:pt x="5175504" y="424688"/>
                  </a:lnTo>
                  <a:lnTo>
                    <a:pt x="5175504" y="43688"/>
                  </a:lnTo>
                  <a:close/>
                </a:path>
                <a:path w="8999855" h="424814">
                  <a:moveTo>
                    <a:pt x="8999728" y="39624"/>
                  </a:moveTo>
                  <a:lnTo>
                    <a:pt x="7648448" y="39624"/>
                  </a:lnTo>
                  <a:lnTo>
                    <a:pt x="7648448" y="420624"/>
                  </a:lnTo>
                  <a:lnTo>
                    <a:pt x="8999728" y="420624"/>
                  </a:lnTo>
                  <a:lnTo>
                    <a:pt x="8999728" y="39624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05271" y="1309852"/>
              <a:ext cx="997991" cy="99799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387713" y="1304925"/>
              <a:ext cx="997203" cy="99720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18818" y="1304925"/>
              <a:ext cx="997204" cy="997203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11787378" y="6462776"/>
            <a:ext cx="1250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0" dirty="0"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0" y="71615"/>
            <a:ext cx="12192000" cy="866140"/>
            <a:chOff x="0" y="71615"/>
            <a:chExt cx="12192000" cy="866140"/>
          </a:xfrm>
        </p:grpSpPr>
        <p:pic>
          <p:nvPicPr>
            <p:cNvPr id="19" name="object 19" descr="    (Rectangle)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71615"/>
              <a:ext cx="12192000" cy="790206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7056" y="141706"/>
              <a:ext cx="3898391" cy="795553"/>
            </a:xfrm>
            <a:prstGeom prst="rect">
              <a:avLst/>
            </a:prstGeom>
          </p:spPr>
        </p:pic>
      </p:grpSp>
      <p:sp>
        <p:nvSpPr>
          <p:cNvPr id="21" name="object 21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The</a:t>
            </a:r>
            <a:r>
              <a:rPr spc="-125" dirty="0"/>
              <a:t> </a:t>
            </a:r>
            <a:r>
              <a:rPr spc="-35" dirty="0"/>
              <a:t>Maximal</a:t>
            </a:r>
            <a:r>
              <a:rPr spc="-100" dirty="0"/>
              <a:t> </a:t>
            </a:r>
            <a:r>
              <a:rPr spc="-35" dirty="0"/>
              <a:t>Capital</a:t>
            </a:r>
            <a:r>
              <a:rPr spc="-100" dirty="0"/>
              <a:t> </a:t>
            </a:r>
            <a:r>
              <a:rPr spc="-10" dirty="0"/>
              <a:t>Story</a:t>
            </a:r>
          </a:p>
        </p:txBody>
      </p:sp>
      <p:pic>
        <p:nvPicPr>
          <p:cNvPr id="22" name="object 2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872723" y="39230"/>
            <a:ext cx="1076959" cy="77864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EDEBE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1416" y="1597152"/>
            <a:ext cx="5282946" cy="246964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350644" y="2260218"/>
            <a:ext cx="3844925" cy="589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dirty="0">
                <a:latin typeface="Calibri"/>
                <a:cs typeface="Calibri"/>
              </a:rPr>
              <a:t>…Operate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as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4F81BC"/>
                </a:solidFill>
                <a:latin typeface="Calibri"/>
                <a:cs typeface="Calibri"/>
              </a:rPr>
              <a:t>‘We’</a:t>
            </a:r>
            <a:r>
              <a:rPr sz="1900" b="1" spc="-30" dirty="0">
                <a:solidFill>
                  <a:srgbClr val="4F81BC"/>
                </a:solidFill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journey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25" dirty="0">
                <a:latin typeface="Calibri"/>
                <a:cs typeface="Calibri"/>
              </a:rPr>
              <a:t> not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Calibri"/>
                <a:cs typeface="Calibri"/>
              </a:rPr>
              <a:t>‘you’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‘Maximal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Capital’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09600" y="1398397"/>
            <a:ext cx="10422255" cy="2668905"/>
            <a:chOff x="609600" y="1398397"/>
            <a:chExt cx="10422255" cy="266890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0153" y="1398397"/>
              <a:ext cx="124625" cy="24777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9600" y="1398397"/>
              <a:ext cx="124625" cy="24777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48528" y="1597152"/>
              <a:ext cx="5282946" cy="246964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26123" y="1914131"/>
              <a:ext cx="803909" cy="48083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05828" y="1914131"/>
              <a:ext cx="762762" cy="48083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644383" y="1914131"/>
              <a:ext cx="1120902" cy="48083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639556" y="1914131"/>
              <a:ext cx="860298" cy="48083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374123" y="1914131"/>
              <a:ext cx="916685" cy="48083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166604" y="1914131"/>
              <a:ext cx="625601" cy="48083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326123" y="2200643"/>
              <a:ext cx="1411985" cy="48083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514588" y="2200643"/>
              <a:ext cx="332981" cy="48083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709659" y="2200643"/>
              <a:ext cx="592074" cy="48083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095231" y="2200643"/>
              <a:ext cx="724662" cy="48083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613392" y="2200643"/>
              <a:ext cx="1178813" cy="48083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326123" y="2478011"/>
              <a:ext cx="1287018" cy="48083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424928" y="2478011"/>
              <a:ext cx="499122" cy="48083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735823" y="2478011"/>
              <a:ext cx="1064514" cy="48083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612123" y="2478011"/>
              <a:ext cx="768857" cy="48083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105900" y="2478011"/>
              <a:ext cx="332981" cy="48083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9250680" y="2478011"/>
              <a:ext cx="595122" cy="48083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9657588" y="2478011"/>
              <a:ext cx="552450" cy="48083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0021823" y="2478011"/>
              <a:ext cx="770381" cy="48083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326123" y="2752331"/>
              <a:ext cx="744474" cy="48083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848855" y="2752331"/>
              <a:ext cx="471690" cy="48083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097267" y="2752331"/>
              <a:ext cx="840485" cy="48083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716011" y="2752331"/>
              <a:ext cx="608838" cy="480834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8103107" y="2752331"/>
              <a:ext cx="630174" cy="480834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8510016" y="2752331"/>
              <a:ext cx="465569" cy="480834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753856" y="2752331"/>
              <a:ext cx="768857" cy="480834"/>
            </a:xfrm>
            <a:prstGeom prst="rect">
              <a:avLst/>
            </a:prstGeom>
          </p:spPr>
        </p:pic>
      </p:grpSp>
      <p:sp>
        <p:nvSpPr>
          <p:cNvPr id="35" name="object 35"/>
          <p:cNvSpPr txBox="1"/>
          <p:nvPr/>
        </p:nvSpPr>
        <p:spPr>
          <a:xfrm>
            <a:off x="6453632" y="1957832"/>
            <a:ext cx="4216400" cy="1138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Many</a:t>
            </a:r>
            <a:r>
              <a:rPr sz="1800" spc="170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great</a:t>
            </a:r>
            <a:r>
              <a:rPr sz="1800" spc="175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investors</a:t>
            </a:r>
            <a:r>
              <a:rPr sz="1800" spc="170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across</a:t>
            </a:r>
            <a:r>
              <a:rPr sz="1800" spc="170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history</a:t>
            </a:r>
            <a:r>
              <a:rPr sz="1800" spc="175" dirty="0">
                <a:latin typeface="Calibri"/>
                <a:cs typeface="Calibri"/>
              </a:rPr>
              <a:t>  </a:t>
            </a:r>
            <a:r>
              <a:rPr sz="1800" spc="-25" dirty="0">
                <a:latin typeface="Calibri"/>
                <a:cs typeface="Calibri"/>
              </a:rPr>
              <a:t>and </a:t>
            </a:r>
            <a:r>
              <a:rPr sz="1800" dirty="0">
                <a:latin typeface="Calibri"/>
                <a:cs typeface="Calibri"/>
              </a:rPr>
              <a:t>geographies</a:t>
            </a:r>
            <a:r>
              <a:rPr sz="1800" spc="100" dirty="0"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4F81BC"/>
                </a:solidFill>
                <a:latin typeface="Calibri"/>
                <a:cs typeface="Calibri"/>
              </a:rPr>
              <a:t>inspire</a:t>
            </a:r>
            <a:r>
              <a:rPr sz="1900" b="1" spc="130" dirty="0">
                <a:solidFill>
                  <a:srgbClr val="4F81BC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4F81BC"/>
                </a:solidFill>
                <a:latin typeface="Calibri"/>
                <a:cs typeface="Calibri"/>
              </a:rPr>
              <a:t>us</a:t>
            </a:r>
            <a:r>
              <a:rPr sz="1800" dirty="0">
                <a:latin typeface="Calibri"/>
                <a:cs typeface="Calibri"/>
              </a:rPr>
              <a:t>.</a:t>
            </a:r>
            <a:r>
              <a:rPr sz="1800" spc="90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We</a:t>
            </a:r>
            <a:r>
              <a:rPr sz="1800" spc="10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have</a:t>
            </a:r>
            <a:r>
              <a:rPr sz="1800" spc="1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benefited </a:t>
            </a:r>
            <a:r>
              <a:rPr sz="1800" dirty="0">
                <a:latin typeface="Calibri"/>
                <a:cs typeface="Calibri"/>
              </a:rPr>
              <a:t>immensely</a:t>
            </a:r>
            <a:r>
              <a:rPr sz="1800" spc="2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by</a:t>
            </a:r>
            <a:r>
              <a:rPr sz="1800" spc="2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studying</a:t>
            </a:r>
            <a:r>
              <a:rPr sz="1800" spc="2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them.</a:t>
            </a:r>
            <a:r>
              <a:rPr sz="1800" spc="2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But</a:t>
            </a:r>
            <a:r>
              <a:rPr sz="1800" spc="2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we</a:t>
            </a:r>
            <a:r>
              <a:rPr sz="1800" spc="2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don’t </a:t>
            </a:r>
            <a:r>
              <a:rPr sz="1800" dirty="0">
                <a:latin typeface="Calibri"/>
                <a:cs typeface="Calibri"/>
              </a:rPr>
              <a:t>want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mimic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any one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them.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5748528" y="2752331"/>
            <a:ext cx="5278755" cy="3745865"/>
            <a:chOff x="5748528" y="2752331"/>
            <a:chExt cx="5278755" cy="3745865"/>
          </a:xfrm>
        </p:grpSpPr>
        <p:pic>
          <p:nvPicPr>
            <p:cNvPr id="37" name="object 3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247632" y="2752331"/>
              <a:ext cx="332981" cy="480834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748528" y="4026407"/>
              <a:ext cx="5278374" cy="2471166"/>
            </a:xfrm>
            <a:prstGeom prst="rect">
              <a:avLst/>
            </a:prstGeom>
          </p:spPr>
        </p:pic>
      </p:grpSp>
      <p:sp>
        <p:nvSpPr>
          <p:cNvPr id="39" name="object 39"/>
          <p:cNvSpPr txBox="1"/>
          <p:nvPr/>
        </p:nvSpPr>
        <p:spPr>
          <a:xfrm>
            <a:off x="6268973" y="4452620"/>
            <a:ext cx="4592320" cy="11537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800" dirty="0">
                <a:latin typeface="Calibri"/>
                <a:cs typeface="Calibri"/>
              </a:rPr>
              <a:t>However,</a:t>
            </a:r>
            <a:r>
              <a:rPr sz="1800" spc="475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we</a:t>
            </a:r>
            <a:r>
              <a:rPr sz="1800" spc="484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do</a:t>
            </a:r>
            <a:r>
              <a:rPr sz="1800" spc="475" dirty="0">
                <a:latin typeface="Calibri"/>
                <a:cs typeface="Calibri"/>
              </a:rPr>
              <a:t>  </a:t>
            </a:r>
            <a:r>
              <a:rPr sz="1900" b="1" dirty="0">
                <a:solidFill>
                  <a:srgbClr val="4F81BC"/>
                </a:solidFill>
                <a:latin typeface="Calibri"/>
                <a:cs typeface="Calibri"/>
              </a:rPr>
              <a:t>endeavor</a:t>
            </a:r>
            <a:r>
              <a:rPr sz="1900" b="1" spc="450" dirty="0">
                <a:solidFill>
                  <a:srgbClr val="4F81BC"/>
                </a:solidFill>
                <a:latin typeface="Calibri"/>
                <a:cs typeface="Calibri"/>
              </a:rPr>
              <a:t>  </a:t>
            </a:r>
            <a:r>
              <a:rPr sz="1900" b="1" dirty="0">
                <a:solidFill>
                  <a:srgbClr val="4F81BC"/>
                </a:solidFill>
                <a:latin typeface="Calibri"/>
                <a:cs typeface="Calibri"/>
              </a:rPr>
              <a:t>to</a:t>
            </a:r>
            <a:r>
              <a:rPr sz="1900" b="1" spc="475" dirty="0">
                <a:solidFill>
                  <a:srgbClr val="4F81BC"/>
                </a:solidFill>
                <a:latin typeface="Calibri"/>
                <a:cs typeface="Calibri"/>
              </a:rPr>
              <a:t>  </a:t>
            </a:r>
            <a:r>
              <a:rPr sz="1900" b="1" spc="-10" dirty="0">
                <a:solidFill>
                  <a:srgbClr val="4F81BC"/>
                </a:solidFill>
                <a:latin typeface="Calibri"/>
                <a:cs typeface="Calibri"/>
              </a:rPr>
              <a:t>emulate </a:t>
            </a:r>
            <a:r>
              <a:rPr sz="1900" b="1" dirty="0">
                <a:solidFill>
                  <a:srgbClr val="4F81BC"/>
                </a:solidFill>
                <a:latin typeface="Calibri"/>
                <a:cs typeface="Calibri"/>
              </a:rPr>
              <a:t>Berkshire</a:t>
            </a:r>
            <a:r>
              <a:rPr sz="1900" b="1" spc="185" dirty="0">
                <a:solidFill>
                  <a:srgbClr val="4F81BC"/>
                </a:solidFill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1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terms</a:t>
            </a:r>
            <a:r>
              <a:rPr sz="1800" spc="1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1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how</a:t>
            </a:r>
            <a:r>
              <a:rPr sz="1800" spc="1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we</a:t>
            </a:r>
            <a:r>
              <a:rPr sz="1800" spc="1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behave</a:t>
            </a:r>
            <a:r>
              <a:rPr sz="1800" spc="1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with</a:t>
            </a:r>
            <a:r>
              <a:rPr sz="1800" spc="15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our </a:t>
            </a:r>
            <a:r>
              <a:rPr sz="1800" dirty="0">
                <a:latin typeface="Calibri"/>
                <a:cs typeface="Calibri"/>
              </a:rPr>
              <a:t>investors</a:t>
            </a:r>
            <a:r>
              <a:rPr sz="1800" spc="450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with</a:t>
            </a:r>
            <a:r>
              <a:rPr sz="1800" spc="455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underlying</a:t>
            </a:r>
            <a:r>
              <a:rPr sz="1800" spc="459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principles</a:t>
            </a:r>
            <a:r>
              <a:rPr sz="1800" spc="455" dirty="0">
                <a:latin typeface="Calibri"/>
                <a:cs typeface="Calibri"/>
              </a:rPr>
              <a:t>  </a:t>
            </a:r>
            <a:r>
              <a:rPr sz="1800" spc="-10" dirty="0">
                <a:latin typeface="Calibri"/>
                <a:cs typeface="Calibri"/>
              </a:rPr>
              <a:t>being </a:t>
            </a:r>
            <a:r>
              <a:rPr sz="1800" dirty="0">
                <a:latin typeface="Calibri"/>
                <a:cs typeface="Calibri"/>
              </a:rPr>
              <a:t>fairness,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candor,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focus,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hard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work,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grit.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661416" y="4026408"/>
            <a:ext cx="5280025" cy="2471420"/>
            <a:chOff x="661416" y="4026408"/>
            <a:chExt cx="5280025" cy="2471420"/>
          </a:xfrm>
        </p:grpSpPr>
        <p:pic>
          <p:nvPicPr>
            <p:cNvPr id="41" name="object 41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61416" y="4026408"/>
              <a:ext cx="5279898" cy="2471166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176528" y="4489691"/>
              <a:ext cx="497573" cy="480834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466088" y="4489691"/>
              <a:ext cx="447281" cy="480834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705355" y="4489691"/>
              <a:ext cx="585978" cy="480834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2083308" y="4489691"/>
              <a:ext cx="685038" cy="480834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560320" y="4489691"/>
              <a:ext cx="465569" cy="480834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817876" y="4489691"/>
              <a:ext cx="1087374" cy="480834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3697223" y="4489691"/>
              <a:ext cx="585977" cy="480834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4067556" y="4476000"/>
              <a:ext cx="764286" cy="506717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4608575" y="4476000"/>
              <a:ext cx="1181862" cy="506717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168908" y="4765560"/>
              <a:ext cx="1017269" cy="506717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2010155" y="4765560"/>
              <a:ext cx="944118" cy="506717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2778251" y="4779251"/>
              <a:ext cx="416826" cy="480834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3026664" y="4779251"/>
              <a:ext cx="893826" cy="480834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3753611" y="4779251"/>
              <a:ext cx="1178814" cy="480834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4764024" y="4779251"/>
              <a:ext cx="473201" cy="480834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5068824" y="4779251"/>
              <a:ext cx="713994" cy="480834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176528" y="5056619"/>
              <a:ext cx="877061" cy="480834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1845563" y="5056619"/>
              <a:ext cx="430542" cy="480834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2069591" y="5056619"/>
              <a:ext cx="675894" cy="480834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2470404" y="5056619"/>
              <a:ext cx="345186" cy="480834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2540508" y="5056619"/>
              <a:ext cx="729233" cy="480834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3061716" y="5056619"/>
              <a:ext cx="1287018" cy="480834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4140707" y="5056619"/>
              <a:ext cx="627126" cy="480834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4559807" y="5056619"/>
              <a:ext cx="963930" cy="480834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5315712" y="5056619"/>
              <a:ext cx="467118" cy="480834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1176528" y="5330952"/>
              <a:ext cx="585978" cy="480834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1540763" y="5330952"/>
              <a:ext cx="659130" cy="480834"/>
            </a:xfrm>
            <a:prstGeom prst="rect">
              <a:avLst/>
            </a:prstGeom>
          </p:spPr>
        </p:pic>
      </p:grpSp>
      <p:sp>
        <p:nvSpPr>
          <p:cNvPr id="69" name="object 69"/>
          <p:cNvSpPr txBox="1"/>
          <p:nvPr/>
        </p:nvSpPr>
        <p:spPr>
          <a:xfrm>
            <a:off x="1303400" y="4522470"/>
            <a:ext cx="4356100" cy="11537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800" dirty="0">
                <a:latin typeface="Calibri"/>
                <a:cs typeface="Calibri"/>
              </a:rPr>
              <a:t>As</a:t>
            </a:r>
            <a:r>
              <a:rPr sz="1800" spc="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10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case</a:t>
            </a:r>
            <a:r>
              <a:rPr sz="1800" spc="10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Amazon,</a:t>
            </a:r>
            <a:r>
              <a:rPr sz="1800" spc="9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95" dirty="0"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4F81BC"/>
                </a:solidFill>
                <a:latin typeface="Calibri"/>
                <a:cs typeface="Calibri"/>
              </a:rPr>
              <a:t>right</a:t>
            </a:r>
            <a:r>
              <a:rPr sz="1900" b="1" spc="75" dirty="0">
                <a:solidFill>
                  <a:srgbClr val="4F81BC"/>
                </a:solidFill>
                <a:latin typeface="Calibri"/>
                <a:cs typeface="Calibri"/>
              </a:rPr>
              <a:t> </a:t>
            </a:r>
            <a:r>
              <a:rPr sz="1900" b="1" spc="-10" dirty="0">
                <a:solidFill>
                  <a:srgbClr val="4F81BC"/>
                </a:solidFill>
                <a:latin typeface="Calibri"/>
                <a:cs typeface="Calibri"/>
              </a:rPr>
              <a:t>behavior </a:t>
            </a:r>
            <a:r>
              <a:rPr sz="1900" b="1" dirty="0">
                <a:solidFill>
                  <a:srgbClr val="4F81BC"/>
                </a:solidFill>
                <a:latin typeface="Calibri"/>
                <a:cs typeface="Calibri"/>
              </a:rPr>
              <a:t>toward</a:t>
            </a:r>
            <a:r>
              <a:rPr sz="1900" b="1" spc="425" dirty="0">
                <a:solidFill>
                  <a:srgbClr val="4F81BC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4F81BC"/>
                </a:solidFill>
                <a:latin typeface="Calibri"/>
                <a:cs typeface="Calibri"/>
              </a:rPr>
              <a:t>clients</a:t>
            </a:r>
            <a:r>
              <a:rPr sz="1900" b="1" spc="380" dirty="0">
                <a:solidFill>
                  <a:srgbClr val="4F81BC"/>
                </a:solidFill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</a:t>
            </a:r>
            <a:r>
              <a:rPr sz="1800" spc="409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hugely</a:t>
            </a:r>
            <a:r>
              <a:rPr sz="1800" spc="409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beneficial</a:t>
            </a:r>
            <a:r>
              <a:rPr sz="1800" spc="409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41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both </a:t>
            </a:r>
            <a:r>
              <a:rPr sz="1800" dirty="0">
                <a:latin typeface="Calibri"/>
                <a:cs typeface="Calibri"/>
              </a:rPr>
              <a:t>clients</a:t>
            </a:r>
            <a:r>
              <a:rPr sz="1800" spc="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&amp;</a:t>
            </a:r>
            <a:r>
              <a:rPr sz="1800" spc="9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long-</a:t>
            </a:r>
            <a:r>
              <a:rPr sz="1800" dirty="0">
                <a:latin typeface="Calibri"/>
                <a:cs typeface="Calibri"/>
              </a:rPr>
              <a:t>term</a:t>
            </a:r>
            <a:r>
              <a:rPr sz="1800" spc="9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employees</a:t>
            </a:r>
            <a:r>
              <a:rPr sz="1800" spc="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9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owners</a:t>
            </a:r>
            <a:r>
              <a:rPr sz="1800" spc="9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of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10" dirty="0">
                <a:latin typeface="Calibri"/>
                <a:cs typeface="Calibri"/>
              </a:rPr>
              <a:t> firm.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70" name="object 70"/>
          <p:cNvPicPr/>
          <p:nvPr/>
        </p:nvPicPr>
        <p:blipFill>
          <a:blip r:embed="rId58" cstate="print"/>
          <a:stretch>
            <a:fillRect/>
          </a:stretch>
        </p:blipFill>
        <p:spPr>
          <a:xfrm>
            <a:off x="1924811" y="5330952"/>
            <a:ext cx="332981" cy="480834"/>
          </a:xfrm>
          <a:prstGeom prst="rect">
            <a:avLst/>
          </a:prstGeom>
        </p:spPr>
      </p:pic>
      <p:grpSp>
        <p:nvGrpSpPr>
          <p:cNvPr id="71" name="object 71"/>
          <p:cNvGrpSpPr/>
          <p:nvPr/>
        </p:nvGrpSpPr>
        <p:grpSpPr>
          <a:xfrm>
            <a:off x="11125200" y="6262636"/>
            <a:ext cx="285750" cy="248285"/>
            <a:chOff x="11125200" y="6262636"/>
            <a:chExt cx="285750" cy="248285"/>
          </a:xfrm>
        </p:grpSpPr>
        <p:pic>
          <p:nvPicPr>
            <p:cNvPr id="72" name="object 72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11125200" y="6262636"/>
              <a:ext cx="124714" cy="247726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11285854" y="6262636"/>
              <a:ext cx="124587" cy="247726"/>
            </a:xfrm>
            <a:prstGeom prst="rect">
              <a:avLst/>
            </a:prstGeom>
          </p:spPr>
        </p:pic>
      </p:grpSp>
      <p:grpSp>
        <p:nvGrpSpPr>
          <p:cNvPr id="74" name="object 74"/>
          <p:cNvGrpSpPr/>
          <p:nvPr/>
        </p:nvGrpSpPr>
        <p:grpSpPr>
          <a:xfrm>
            <a:off x="0" y="71615"/>
            <a:ext cx="12192000" cy="866140"/>
            <a:chOff x="0" y="71615"/>
            <a:chExt cx="12192000" cy="866140"/>
          </a:xfrm>
        </p:grpSpPr>
        <p:pic>
          <p:nvPicPr>
            <p:cNvPr id="75" name="object 75" descr="    (Rectangle)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0" y="71615"/>
              <a:ext cx="12192000" cy="790206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67056" y="141706"/>
              <a:ext cx="1923288" cy="795553"/>
            </a:xfrm>
            <a:prstGeom prst="rect">
              <a:avLst/>
            </a:prstGeom>
          </p:spPr>
        </p:pic>
      </p:grpSp>
      <p:sp>
        <p:nvSpPr>
          <p:cNvPr id="77" name="object 77" descr="$PPTXTitle"/>
          <p:cNvSpPr txBox="1">
            <a:spLocks noGrp="1"/>
          </p:cNvSpPr>
          <p:nvPr>
            <p:ph type="title"/>
          </p:nvPr>
        </p:nvSpPr>
        <p:spPr>
          <a:xfrm>
            <a:off x="279298" y="232918"/>
            <a:ext cx="1385570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Our</a:t>
            </a:r>
            <a:r>
              <a:rPr spc="-140" dirty="0"/>
              <a:t> </a:t>
            </a:r>
            <a:r>
              <a:rPr spc="-20" dirty="0"/>
              <a:t>Vision</a:t>
            </a:r>
          </a:p>
        </p:txBody>
      </p:sp>
      <p:pic>
        <p:nvPicPr>
          <p:cNvPr id="78" name="object 78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10872723" y="39230"/>
            <a:ext cx="1076959" cy="778649"/>
          </a:xfrm>
          <a:prstGeom prst="rect">
            <a:avLst/>
          </a:prstGeom>
        </p:spPr>
      </p:pic>
      <p:sp>
        <p:nvSpPr>
          <p:cNvPr id="79" name="object 79"/>
          <p:cNvSpPr txBox="1"/>
          <p:nvPr/>
        </p:nvSpPr>
        <p:spPr>
          <a:xfrm>
            <a:off x="11787378" y="6462776"/>
            <a:ext cx="1250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0" dirty="0">
                <a:latin typeface="Arial"/>
                <a:cs typeface="Arial"/>
              </a:rPr>
              <a:t>2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91052" y="4522470"/>
            <a:ext cx="9207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93040">
              <a:lnSpc>
                <a:spcPct val="100000"/>
              </a:lnSpc>
              <a:spcBef>
                <a:spcPts val="95"/>
              </a:spcBef>
              <a:tabLst>
                <a:tab pos="596265" algn="l"/>
              </a:tabLst>
            </a:pPr>
            <a:r>
              <a:rPr sz="1600" spc="-10" dirty="0">
                <a:latin typeface="Calibri"/>
                <a:cs typeface="Calibri"/>
              </a:rPr>
              <a:t>buy-</a:t>
            </a:r>
            <a:r>
              <a:rPr sz="1600" spc="-20" dirty="0">
                <a:latin typeface="Calibri"/>
                <a:cs typeface="Calibri"/>
              </a:rPr>
              <a:t>side </a:t>
            </a:r>
            <a:r>
              <a:rPr sz="1600" spc="-10" dirty="0">
                <a:latin typeface="Calibri"/>
                <a:cs typeface="Calibri"/>
              </a:rPr>
              <a:t>listed</a:t>
            </a:r>
            <a:r>
              <a:rPr sz="1600" dirty="0">
                <a:latin typeface="Calibri"/>
                <a:cs typeface="Calibri"/>
              </a:rPr>
              <a:t>	</a:t>
            </a:r>
            <a:r>
              <a:rPr sz="1600" spc="-25" dirty="0">
                <a:latin typeface="Calibri"/>
                <a:cs typeface="Calibri"/>
              </a:rPr>
              <a:t>and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161" y="4522470"/>
            <a:ext cx="295465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marR="5080" indent="-228600">
              <a:lnSpc>
                <a:spcPct val="100000"/>
              </a:lnSpc>
              <a:spcBef>
                <a:spcPts val="95"/>
              </a:spcBef>
              <a:buFont typeface="Wingdings"/>
              <a:buChar char=""/>
              <a:tabLst>
                <a:tab pos="241300" algn="l"/>
                <a:tab pos="804545" algn="l"/>
                <a:tab pos="1306195" algn="l"/>
                <a:tab pos="1503045" algn="l"/>
                <a:tab pos="1929764" algn="l"/>
                <a:tab pos="2350135" algn="l"/>
              </a:tabLst>
            </a:pPr>
            <a:r>
              <a:rPr sz="1600" spc="-25" dirty="0">
                <a:latin typeface="Calibri"/>
                <a:cs typeface="Calibri"/>
              </a:rPr>
              <a:t>15+</a:t>
            </a:r>
            <a:r>
              <a:rPr sz="1600" dirty="0">
                <a:latin typeface="Calibri"/>
                <a:cs typeface="Calibri"/>
              </a:rPr>
              <a:t>	</a:t>
            </a:r>
            <a:r>
              <a:rPr sz="1600" spc="-20" dirty="0">
                <a:latin typeface="Calibri"/>
                <a:cs typeface="Calibri"/>
              </a:rPr>
              <a:t>years</a:t>
            </a:r>
            <a:r>
              <a:rPr sz="1600" dirty="0">
                <a:latin typeface="Calibri"/>
                <a:cs typeface="Calibri"/>
              </a:rPr>
              <a:t>		</a:t>
            </a:r>
            <a:r>
              <a:rPr sz="1600" spc="-25" dirty="0">
                <a:latin typeface="Calibri"/>
                <a:cs typeface="Calibri"/>
              </a:rPr>
              <a:t>of</a:t>
            </a:r>
            <a:r>
              <a:rPr sz="1600" dirty="0">
                <a:latin typeface="Calibri"/>
                <a:cs typeface="Calibri"/>
              </a:rPr>
              <a:t>	</a:t>
            </a:r>
            <a:r>
              <a:rPr sz="1600" spc="-10" dirty="0">
                <a:latin typeface="Calibri"/>
                <a:cs typeface="Calibri"/>
              </a:rPr>
              <a:t>professional investment</a:t>
            </a:r>
            <a:r>
              <a:rPr sz="1600" dirty="0">
                <a:latin typeface="Calibri"/>
                <a:cs typeface="Calibri"/>
              </a:rPr>
              <a:t>	</a:t>
            </a:r>
            <a:r>
              <a:rPr sz="1600" spc="-10" dirty="0">
                <a:latin typeface="Calibri"/>
                <a:cs typeface="Calibri"/>
              </a:rPr>
              <a:t>experience</a:t>
            </a:r>
            <a:r>
              <a:rPr sz="1600" dirty="0">
                <a:latin typeface="Calibri"/>
                <a:cs typeface="Calibri"/>
              </a:rPr>
              <a:t>	</a:t>
            </a:r>
            <a:r>
              <a:rPr sz="1600" spc="-10" dirty="0">
                <a:latin typeface="Calibri"/>
                <a:cs typeface="Calibri"/>
              </a:rPr>
              <a:t>across </a:t>
            </a:r>
            <a:r>
              <a:rPr sz="1600" dirty="0">
                <a:latin typeface="Calibri"/>
                <a:cs typeface="Calibri"/>
              </a:rPr>
              <a:t>unlisted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space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161" y="5253990"/>
            <a:ext cx="391160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marR="5080" indent="-228600" algn="just">
              <a:lnSpc>
                <a:spcPct val="100000"/>
              </a:lnSpc>
              <a:spcBef>
                <a:spcPts val="95"/>
              </a:spcBef>
              <a:buFont typeface="Wingdings"/>
              <a:buChar char=""/>
              <a:tabLst>
                <a:tab pos="241300" algn="l"/>
              </a:tabLst>
            </a:pPr>
            <a:r>
              <a:rPr sz="1600" spc="-10" dirty="0">
                <a:latin typeface="Calibri"/>
                <a:cs typeface="Calibri"/>
              </a:rPr>
              <a:t>Ex-</a:t>
            </a:r>
            <a:r>
              <a:rPr sz="1600" dirty="0">
                <a:latin typeface="Calibri"/>
                <a:cs typeface="Calibri"/>
              </a:rPr>
              <a:t>Fund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Manager, Trivantage Capital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PMS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50" dirty="0">
                <a:latin typeface="Calibri"/>
                <a:cs typeface="Calibri"/>
              </a:rPr>
              <a:t>&amp; </a:t>
            </a:r>
            <a:r>
              <a:rPr sz="1600" spc="-10" dirty="0">
                <a:latin typeface="Calibri"/>
                <a:cs typeface="Calibri"/>
              </a:rPr>
              <a:t>Ex-</a:t>
            </a:r>
            <a:r>
              <a:rPr sz="1600" dirty="0">
                <a:latin typeface="Calibri"/>
                <a:cs typeface="Calibri"/>
              </a:rPr>
              <a:t>Principal</a:t>
            </a:r>
            <a:r>
              <a:rPr sz="1600" spc="1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at</a:t>
            </a:r>
            <a:r>
              <a:rPr sz="1600" spc="1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Gaja</a:t>
            </a:r>
            <a:r>
              <a:rPr sz="1600" spc="1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Capital</a:t>
            </a:r>
            <a:r>
              <a:rPr sz="1600" spc="1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–</a:t>
            </a:r>
            <a:r>
              <a:rPr sz="1600" spc="1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one</a:t>
            </a:r>
            <a:r>
              <a:rPr sz="1600" spc="1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1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India’s best-</a:t>
            </a:r>
            <a:r>
              <a:rPr sz="1600" dirty="0">
                <a:latin typeface="Calibri"/>
                <a:cs typeface="Calibri"/>
              </a:rPr>
              <a:t>known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Private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Equity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firms</a:t>
            </a:r>
            <a:endParaRPr sz="16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Font typeface="Wingdings"/>
              <a:buChar char=""/>
              <a:tabLst>
                <a:tab pos="240665" algn="l"/>
              </a:tabLst>
            </a:pPr>
            <a:r>
              <a:rPr sz="1600" dirty="0">
                <a:latin typeface="Calibri"/>
                <a:cs typeface="Calibri"/>
              </a:rPr>
              <a:t>MBA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IIM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Ahmedabad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+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BTech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IIT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Kharagpur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42315" y="905255"/>
            <a:ext cx="3816985" cy="3434715"/>
            <a:chOff x="242315" y="905255"/>
            <a:chExt cx="3816985" cy="343471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2591" y="1656465"/>
              <a:ext cx="2636703" cy="268318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85723" y="1849247"/>
              <a:ext cx="2266315" cy="228193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2315" y="905255"/>
              <a:ext cx="3816858" cy="874013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424432" y="982217"/>
            <a:ext cx="14154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Sarvesh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Gupta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CIO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&amp;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Founder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269422" y="2165223"/>
            <a:ext cx="3650615" cy="2002789"/>
            <a:chOff x="4269422" y="2165223"/>
            <a:chExt cx="3650615" cy="2002789"/>
          </a:xfrm>
        </p:grpSpPr>
        <p:sp>
          <p:nvSpPr>
            <p:cNvPr id="11" name="object 11"/>
            <p:cNvSpPr/>
            <p:nvPr/>
          </p:nvSpPr>
          <p:spPr>
            <a:xfrm>
              <a:off x="4301997" y="3981450"/>
              <a:ext cx="308610" cy="139700"/>
            </a:xfrm>
            <a:custGeom>
              <a:avLst/>
              <a:gdLst/>
              <a:ahLst/>
              <a:cxnLst/>
              <a:rect l="l" t="t" r="r" b="b"/>
              <a:pathLst>
                <a:path w="308610" h="139700">
                  <a:moveTo>
                    <a:pt x="308521" y="0"/>
                  </a:moveTo>
                  <a:lnTo>
                    <a:pt x="0" y="0"/>
                  </a:lnTo>
                  <a:lnTo>
                    <a:pt x="0" y="139700"/>
                  </a:lnTo>
                  <a:lnTo>
                    <a:pt x="308521" y="139700"/>
                  </a:lnTo>
                  <a:lnTo>
                    <a:pt x="308521" y="0"/>
                  </a:lnTo>
                  <a:close/>
                </a:path>
              </a:pathLst>
            </a:custGeom>
            <a:solidFill>
              <a:srgbClr val="1F48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394198" y="3562324"/>
              <a:ext cx="1036955" cy="559435"/>
            </a:xfrm>
            <a:custGeom>
              <a:avLst/>
              <a:gdLst/>
              <a:ahLst/>
              <a:cxnLst/>
              <a:rect l="l" t="t" r="r" b="b"/>
              <a:pathLst>
                <a:path w="1036954" h="559435">
                  <a:moveTo>
                    <a:pt x="308521" y="139712"/>
                  </a:moveTo>
                  <a:lnTo>
                    <a:pt x="0" y="139712"/>
                  </a:lnTo>
                  <a:lnTo>
                    <a:pt x="0" y="558825"/>
                  </a:lnTo>
                  <a:lnTo>
                    <a:pt x="308521" y="558825"/>
                  </a:lnTo>
                  <a:lnTo>
                    <a:pt x="308521" y="139712"/>
                  </a:lnTo>
                  <a:close/>
                </a:path>
                <a:path w="1036954" h="559435">
                  <a:moveTo>
                    <a:pt x="1036612" y="0"/>
                  </a:moveTo>
                  <a:lnTo>
                    <a:pt x="728091" y="0"/>
                  </a:lnTo>
                  <a:lnTo>
                    <a:pt x="728091" y="558825"/>
                  </a:lnTo>
                  <a:lnTo>
                    <a:pt x="1036612" y="558825"/>
                  </a:lnTo>
                  <a:lnTo>
                    <a:pt x="1036612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486397" y="3422624"/>
              <a:ext cx="308610" cy="699135"/>
            </a:xfrm>
            <a:custGeom>
              <a:avLst/>
              <a:gdLst/>
              <a:ahLst/>
              <a:cxnLst/>
              <a:rect l="l" t="t" r="r" b="b"/>
              <a:pathLst>
                <a:path w="308609" h="699135">
                  <a:moveTo>
                    <a:pt x="308521" y="0"/>
                  </a:moveTo>
                  <a:lnTo>
                    <a:pt x="0" y="0"/>
                  </a:lnTo>
                  <a:lnTo>
                    <a:pt x="0" y="698525"/>
                  </a:lnTo>
                  <a:lnTo>
                    <a:pt x="308521" y="698525"/>
                  </a:lnTo>
                  <a:lnTo>
                    <a:pt x="308521" y="0"/>
                  </a:lnTo>
                  <a:close/>
                </a:path>
              </a:pathLst>
            </a:custGeom>
            <a:solidFill>
              <a:srgbClr val="1F48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578597" y="2165223"/>
              <a:ext cx="308610" cy="1956435"/>
            </a:xfrm>
            <a:custGeom>
              <a:avLst/>
              <a:gdLst/>
              <a:ahLst/>
              <a:cxnLst/>
              <a:rect l="l" t="t" r="r" b="b"/>
              <a:pathLst>
                <a:path w="308609" h="1956435">
                  <a:moveTo>
                    <a:pt x="308521" y="0"/>
                  </a:moveTo>
                  <a:lnTo>
                    <a:pt x="0" y="0"/>
                  </a:lnTo>
                  <a:lnTo>
                    <a:pt x="0" y="1955927"/>
                  </a:lnTo>
                  <a:lnTo>
                    <a:pt x="308521" y="1955927"/>
                  </a:lnTo>
                  <a:lnTo>
                    <a:pt x="308521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274184" y="4121150"/>
              <a:ext cx="3641090" cy="41910"/>
            </a:xfrm>
            <a:custGeom>
              <a:avLst/>
              <a:gdLst/>
              <a:ahLst/>
              <a:cxnLst/>
              <a:rect l="l" t="t" r="r" b="b"/>
              <a:pathLst>
                <a:path w="3641090" h="41910">
                  <a:moveTo>
                    <a:pt x="0" y="0"/>
                  </a:moveTo>
                  <a:lnTo>
                    <a:pt x="3640709" y="0"/>
                  </a:lnTo>
                </a:path>
                <a:path w="3641090" h="41910">
                  <a:moveTo>
                    <a:pt x="0" y="0"/>
                  </a:moveTo>
                  <a:lnTo>
                    <a:pt x="0" y="41656"/>
                  </a:lnTo>
                </a:path>
                <a:path w="3641090" h="41910">
                  <a:moveTo>
                    <a:pt x="364871" y="0"/>
                  </a:moveTo>
                  <a:lnTo>
                    <a:pt x="364871" y="41656"/>
                  </a:lnTo>
                </a:path>
                <a:path w="3641090" h="41910">
                  <a:moveTo>
                    <a:pt x="727583" y="0"/>
                  </a:moveTo>
                  <a:lnTo>
                    <a:pt x="727583" y="41656"/>
                  </a:lnTo>
                </a:path>
                <a:path w="3641090" h="41910">
                  <a:moveTo>
                    <a:pt x="1091819" y="0"/>
                  </a:moveTo>
                  <a:lnTo>
                    <a:pt x="1091819" y="41656"/>
                  </a:lnTo>
                </a:path>
                <a:path w="3641090" h="41910">
                  <a:moveTo>
                    <a:pt x="1456055" y="0"/>
                  </a:moveTo>
                  <a:lnTo>
                    <a:pt x="1456055" y="41656"/>
                  </a:lnTo>
                </a:path>
                <a:path w="3641090" h="41910">
                  <a:moveTo>
                    <a:pt x="1820291" y="0"/>
                  </a:moveTo>
                  <a:lnTo>
                    <a:pt x="1820291" y="41656"/>
                  </a:lnTo>
                </a:path>
                <a:path w="3641090" h="41910">
                  <a:moveTo>
                    <a:pt x="2184527" y="0"/>
                  </a:moveTo>
                  <a:lnTo>
                    <a:pt x="2184527" y="41656"/>
                  </a:lnTo>
                </a:path>
                <a:path w="3641090" h="41910">
                  <a:moveTo>
                    <a:pt x="2548763" y="0"/>
                  </a:moveTo>
                  <a:lnTo>
                    <a:pt x="2548763" y="41656"/>
                  </a:lnTo>
                </a:path>
                <a:path w="3641090" h="41910">
                  <a:moveTo>
                    <a:pt x="2912999" y="0"/>
                  </a:moveTo>
                  <a:lnTo>
                    <a:pt x="2912999" y="41656"/>
                  </a:lnTo>
                </a:path>
                <a:path w="3641090" h="41910">
                  <a:moveTo>
                    <a:pt x="3277235" y="0"/>
                  </a:moveTo>
                  <a:lnTo>
                    <a:pt x="3277235" y="41656"/>
                  </a:lnTo>
                </a:path>
                <a:path w="3641090" h="41910">
                  <a:moveTo>
                    <a:pt x="3640709" y="0"/>
                  </a:moveTo>
                  <a:lnTo>
                    <a:pt x="3640709" y="41656"/>
                  </a:lnTo>
                </a:path>
              </a:pathLst>
            </a:custGeom>
            <a:ln w="9525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4304538" y="4165219"/>
            <a:ext cx="35807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Perpetua"/>
                <a:cs typeface="Perpetua"/>
              </a:rPr>
              <a:t>2013</a:t>
            </a:r>
            <a:r>
              <a:rPr sz="1200" spc="380" dirty="0">
                <a:latin typeface="Perpetua"/>
                <a:cs typeface="Perpetua"/>
              </a:rPr>
              <a:t> </a:t>
            </a:r>
            <a:r>
              <a:rPr sz="1200" dirty="0">
                <a:latin typeface="Perpetua"/>
                <a:cs typeface="Perpetua"/>
              </a:rPr>
              <a:t>2014</a:t>
            </a:r>
            <a:r>
              <a:rPr sz="1200" spc="375" dirty="0">
                <a:latin typeface="Perpetua"/>
                <a:cs typeface="Perpetua"/>
              </a:rPr>
              <a:t> </a:t>
            </a:r>
            <a:r>
              <a:rPr sz="1200" dirty="0">
                <a:latin typeface="Perpetua"/>
                <a:cs typeface="Perpetua"/>
              </a:rPr>
              <a:t>2015</a:t>
            </a:r>
            <a:r>
              <a:rPr sz="1200" spc="380" dirty="0">
                <a:latin typeface="Perpetua"/>
                <a:cs typeface="Perpetua"/>
              </a:rPr>
              <a:t> </a:t>
            </a:r>
            <a:r>
              <a:rPr sz="1200" dirty="0">
                <a:latin typeface="Perpetua"/>
                <a:cs typeface="Perpetua"/>
              </a:rPr>
              <a:t>2016</a:t>
            </a:r>
            <a:r>
              <a:rPr sz="1200" spc="385" dirty="0">
                <a:latin typeface="Perpetua"/>
                <a:cs typeface="Perpetua"/>
              </a:rPr>
              <a:t> </a:t>
            </a:r>
            <a:r>
              <a:rPr sz="1200" dirty="0">
                <a:latin typeface="Perpetua"/>
                <a:cs typeface="Perpetua"/>
              </a:rPr>
              <a:t>2017</a:t>
            </a:r>
            <a:r>
              <a:rPr sz="1200" spc="370" dirty="0">
                <a:latin typeface="Perpetua"/>
                <a:cs typeface="Perpetua"/>
              </a:rPr>
              <a:t> </a:t>
            </a:r>
            <a:r>
              <a:rPr sz="1200" dirty="0">
                <a:latin typeface="Perpetua"/>
                <a:cs typeface="Perpetua"/>
              </a:rPr>
              <a:t>2018</a:t>
            </a:r>
            <a:r>
              <a:rPr sz="1200" spc="385" dirty="0">
                <a:latin typeface="Perpetua"/>
                <a:cs typeface="Perpetua"/>
              </a:rPr>
              <a:t> </a:t>
            </a:r>
            <a:r>
              <a:rPr sz="1200" dirty="0">
                <a:latin typeface="Perpetua"/>
                <a:cs typeface="Perpetua"/>
              </a:rPr>
              <a:t>2019</a:t>
            </a:r>
            <a:r>
              <a:rPr sz="1200" spc="375" dirty="0">
                <a:latin typeface="Perpetua"/>
                <a:cs typeface="Perpetua"/>
              </a:rPr>
              <a:t> </a:t>
            </a:r>
            <a:r>
              <a:rPr sz="1200" dirty="0">
                <a:latin typeface="Perpetua"/>
                <a:cs typeface="Perpetua"/>
              </a:rPr>
              <a:t>2020</a:t>
            </a:r>
            <a:r>
              <a:rPr sz="1200" spc="380" dirty="0">
                <a:latin typeface="Perpetua"/>
                <a:cs typeface="Perpetua"/>
              </a:rPr>
              <a:t> </a:t>
            </a:r>
            <a:r>
              <a:rPr sz="1200" dirty="0">
                <a:latin typeface="Perpetua"/>
                <a:cs typeface="Perpetua"/>
              </a:rPr>
              <a:t>2021</a:t>
            </a:r>
            <a:r>
              <a:rPr sz="1200" spc="375" dirty="0">
                <a:latin typeface="Perpetua"/>
                <a:cs typeface="Perpetua"/>
              </a:rPr>
              <a:t> </a:t>
            </a:r>
            <a:r>
              <a:rPr sz="1200" spc="-20" dirty="0">
                <a:latin typeface="Perpetua"/>
                <a:cs typeface="Perpetua"/>
              </a:rPr>
              <a:t>2022</a:t>
            </a:r>
            <a:endParaRPr sz="1200">
              <a:latin typeface="Perpetua"/>
              <a:cs typeface="Perpetua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419600" y="2074164"/>
            <a:ext cx="3229610" cy="1979930"/>
            <a:chOff x="4419600" y="2074164"/>
            <a:chExt cx="3229610" cy="1979930"/>
          </a:xfrm>
        </p:grpSpPr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19600" y="2074164"/>
              <a:ext cx="3229355" cy="1979676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4462398" y="2209800"/>
              <a:ext cx="3035935" cy="1786255"/>
            </a:xfrm>
            <a:custGeom>
              <a:avLst/>
              <a:gdLst/>
              <a:ahLst/>
              <a:cxnLst/>
              <a:rect l="l" t="t" r="r" b="b"/>
              <a:pathLst>
                <a:path w="3035934" h="1786254">
                  <a:moveTo>
                    <a:pt x="3007868" y="1778"/>
                  </a:moveTo>
                  <a:lnTo>
                    <a:pt x="0" y="1764411"/>
                  </a:lnTo>
                  <a:lnTo>
                    <a:pt x="12826" y="1786255"/>
                  </a:lnTo>
                  <a:lnTo>
                    <a:pt x="2980095" y="47413"/>
                  </a:lnTo>
                  <a:lnTo>
                    <a:pt x="3003169" y="6477"/>
                  </a:lnTo>
                  <a:lnTo>
                    <a:pt x="3010627" y="6477"/>
                  </a:lnTo>
                  <a:lnTo>
                    <a:pt x="3007868" y="1778"/>
                  </a:lnTo>
                  <a:close/>
                </a:path>
                <a:path w="3035934" h="1786254">
                  <a:moveTo>
                    <a:pt x="3034936" y="1778"/>
                  </a:moveTo>
                  <a:lnTo>
                    <a:pt x="3007868" y="1778"/>
                  </a:lnTo>
                  <a:lnTo>
                    <a:pt x="3020695" y="23622"/>
                  </a:lnTo>
                  <a:lnTo>
                    <a:pt x="2980095" y="47413"/>
                  </a:lnTo>
                  <a:lnTo>
                    <a:pt x="2959862" y="83312"/>
                  </a:lnTo>
                  <a:lnTo>
                    <a:pt x="2956433" y="89535"/>
                  </a:lnTo>
                  <a:lnTo>
                    <a:pt x="2958591" y="97281"/>
                  </a:lnTo>
                  <a:lnTo>
                    <a:pt x="2964815" y="100711"/>
                  </a:lnTo>
                  <a:lnTo>
                    <a:pt x="2970910" y="104140"/>
                  </a:lnTo>
                  <a:lnTo>
                    <a:pt x="2978658" y="101981"/>
                  </a:lnTo>
                  <a:lnTo>
                    <a:pt x="3034936" y="1778"/>
                  </a:lnTo>
                  <a:close/>
                </a:path>
                <a:path w="3035934" h="1786254">
                  <a:moveTo>
                    <a:pt x="3003169" y="6477"/>
                  </a:moveTo>
                  <a:lnTo>
                    <a:pt x="2980095" y="47413"/>
                  </a:lnTo>
                  <a:lnTo>
                    <a:pt x="3017227" y="25654"/>
                  </a:lnTo>
                  <a:lnTo>
                    <a:pt x="3014366" y="25654"/>
                  </a:lnTo>
                  <a:lnTo>
                    <a:pt x="3003169" y="6477"/>
                  </a:lnTo>
                  <a:close/>
                </a:path>
                <a:path w="3035934" h="1786254">
                  <a:moveTo>
                    <a:pt x="3035935" y="0"/>
                  </a:moveTo>
                  <a:lnTo>
                    <a:pt x="2925953" y="254"/>
                  </a:lnTo>
                  <a:lnTo>
                    <a:pt x="2918968" y="254"/>
                  </a:lnTo>
                  <a:lnTo>
                    <a:pt x="2913379" y="5968"/>
                  </a:lnTo>
                  <a:lnTo>
                    <a:pt x="2913379" y="19938"/>
                  </a:lnTo>
                  <a:lnTo>
                    <a:pt x="2919095" y="25654"/>
                  </a:lnTo>
                  <a:lnTo>
                    <a:pt x="2967124" y="25654"/>
                  </a:lnTo>
                  <a:lnTo>
                    <a:pt x="3007868" y="1778"/>
                  </a:lnTo>
                  <a:lnTo>
                    <a:pt x="3034936" y="1778"/>
                  </a:lnTo>
                  <a:lnTo>
                    <a:pt x="3035935" y="0"/>
                  </a:lnTo>
                  <a:close/>
                </a:path>
                <a:path w="3035934" h="1786254">
                  <a:moveTo>
                    <a:pt x="3010627" y="6477"/>
                  </a:moveTo>
                  <a:lnTo>
                    <a:pt x="3003169" y="6477"/>
                  </a:lnTo>
                  <a:lnTo>
                    <a:pt x="3014366" y="25654"/>
                  </a:lnTo>
                  <a:lnTo>
                    <a:pt x="3017227" y="25654"/>
                  </a:lnTo>
                  <a:lnTo>
                    <a:pt x="3020695" y="23622"/>
                  </a:lnTo>
                  <a:lnTo>
                    <a:pt x="3010627" y="6477"/>
                  </a:lnTo>
                  <a:close/>
                </a:path>
              </a:pathLst>
            </a:custGeom>
            <a:solidFill>
              <a:srgbClr val="9BBA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4363339" y="3709542"/>
            <a:ext cx="21399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spc="-25" dirty="0">
                <a:latin typeface="Calibri"/>
                <a:cs typeface="Calibri"/>
              </a:rPr>
              <a:t>1Cr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438902" y="3806189"/>
            <a:ext cx="24384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r>
              <a:rPr sz="105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b="1" spc="-25" dirty="0">
                <a:solidFill>
                  <a:srgbClr val="FFFFFF"/>
                </a:solidFill>
                <a:latin typeface="Calibri"/>
                <a:cs typeface="Calibri"/>
              </a:rPr>
              <a:t>Cr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517385" y="3515359"/>
            <a:ext cx="244475" cy="1885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050" b="1" dirty="0">
                <a:solidFill>
                  <a:srgbClr val="FFFFFF"/>
                </a:solidFill>
                <a:latin typeface="Calibri"/>
                <a:cs typeface="Calibri"/>
              </a:rPr>
              <a:t>5 </a:t>
            </a:r>
            <a:r>
              <a:rPr sz="1050" b="1" spc="-25" dirty="0">
                <a:solidFill>
                  <a:srgbClr val="FFFFFF"/>
                </a:solidFill>
                <a:latin typeface="Calibri"/>
                <a:cs typeface="Calibri"/>
              </a:rPr>
              <a:t>Cr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146038" y="3697604"/>
            <a:ext cx="24384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r>
              <a:rPr sz="105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b="1" spc="-25" dirty="0">
                <a:solidFill>
                  <a:srgbClr val="FFFFFF"/>
                </a:solidFill>
                <a:latin typeface="Calibri"/>
                <a:cs typeface="Calibri"/>
              </a:rPr>
              <a:t>Cr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347842" y="3513582"/>
            <a:ext cx="40068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latin typeface="Calibri"/>
                <a:cs typeface="Calibri"/>
              </a:rPr>
              <a:t>Nifty</a:t>
            </a:r>
            <a:r>
              <a:rPr sz="900" b="1" spc="-25" dirty="0">
                <a:latin typeface="Calibri"/>
                <a:cs typeface="Calibri"/>
              </a:rPr>
              <a:t> 50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369177" y="3157220"/>
            <a:ext cx="492759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latin typeface="Calibri"/>
                <a:cs typeface="Calibri"/>
              </a:rPr>
              <a:t>Small</a:t>
            </a:r>
            <a:r>
              <a:rPr sz="900" b="1" spc="-20" dirty="0">
                <a:latin typeface="Calibri"/>
                <a:cs typeface="Calibri"/>
              </a:rPr>
              <a:t> </a:t>
            </a:r>
            <a:r>
              <a:rPr sz="900" b="1" spc="-25" dirty="0">
                <a:latin typeface="Calibri"/>
                <a:cs typeface="Calibri"/>
              </a:rPr>
              <a:t>Cap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048502" y="3362959"/>
            <a:ext cx="4203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latin typeface="Calibri"/>
                <a:cs typeface="Calibri"/>
              </a:rPr>
              <a:t>Mid</a:t>
            </a:r>
            <a:r>
              <a:rPr sz="900" b="1" spc="-20" dirty="0">
                <a:latin typeface="Calibri"/>
                <a:cs typeface="Calibri"/>
              </a:rPr>
              <a:t> </a:t>
            </a:r>
            <a:r>
              <a:rPr sz="900" b="1" spc="-25" dirty="0">
                <a:latin typeface="Calibri"/>
                <a:cs typeface="Calibri"/>
              </a:rPr>
              <a:t>Cap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911977" y="2534539"/>
            <a:ext cx="339090" cy="346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39370">
              <a:lnSpc>
                <a:spcPct val="100000"/>
              </a:lnSpc>
              <a:spcBef>
                <a:spcPts val="105"/>
              </a:spcBef>
            </a:pPr>
            <a:r>
              <a:rPr sz="1050" b="1" spc="-25" dirty="0">
                <a:latin typeface="Calibri"/>
                <a:cs typeface="Calibri"/>
              </a:rPr>
              <a:t>35% </a:t>
            </a:r>
            <a:r>
              <a:rPr sz="1050" b="1" spc="-20" dirty="0">
                <a:latin typeface="Calibri"/>
                <a:cs typeface="Calibri"/>
              </a:rPr>
              <a:t>CAGR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4245831" y="937200"/>
            <a:ext cx="3916045" cy="5744210"/>
            <a:chOff x="4245831" y="937200"/>
            <a:chExt cx="3916045" cy="5744210"/>
          </a:xfrm>
        </p:grpSpPr>
        <p:sp>
          <p:nvSpPr>
            <p:cNvPr id="29" name="object 29"/>
            <p:cNvSpPr/>
            <p:nvPr/>
          </p:nvSpPr>
          <p:spPr>
            <a:xfrm>
              <a:off x="8157083" y="3117722"/>
              <a:ext cx="0" cy="3558540"/>
            </a:xfrm>
            <a:custGeom>
              <a:avLst/>
              <a:gdLst/>
              <a:ahLst/>
              <a:cxnLst/>
              <a:rect l="l" t="t" r="r" b="b"/>
              <a:pathLst>
                <a:path h="3558540">
                  <a:moveTo>
                    <a:pt x="0" y="3558349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4F81BC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45831" y="937200"/>
              <a:ext cx="3783395" cy="766095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4526660" y="4729683"/>
            <a:ext cx="3481704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“An</a:t>
            </a:r>
            <a:r>
              <a:rPr sz="1800" spc="2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Investment</a:t>
            </a:r>
            <a:r>
              <a:rPr sz="1800" spc="2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2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INR</a:t>
            </a:r>
            <a:r>
              <a:rPr sz="1800" b="1" spc="2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1</a:t>
            </a:r>
            <a:r>
              <a:rPr sz="1800" b="1" spc="229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Cr</a:t>
            </a:r>
            <a:r>
              <a:rPr sz="1800" b="1" spc="229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24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2013 </a:t>
            </a:r>
            <a:r>
              <a:rPr sz="1800" dirty="0">
                <a:latin typeface="Calibri"/>
                <a:cs typeface="Calibri"/>
              </a:rPr>
              <a:t>would</a:t>
            </a:r>
            <a:r>
              <a:rPr sz="1800" spc="3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have</a:t>
            </a:r>
            <a:r>
              <a:rPr sz="1800" spc="3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grown</a:t>
            </a:r>
            <a:r>
              <a:rPr sz="1800" spc="3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3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INR</a:t>
            </a:r>
            <a:r>
              <a:rPr sz="1800" spc="3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14</a:t>
            </a:r>
            <a:r>
              <a:rPr sz="1800" b="1" spc="3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Cr</a:t>
            </a:r>
            <a:r>
              <a:rPr sz="1800" b="1" spc="31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Vs </a:t>
            </a:r>
            <a:r>
              <a:rPr sz="1800" b="1" dirty="0">
                <a:latin typeface="Calibri"/>
                <a:cs typeface="Calibri"/>
              </a:rPr>
              <a:t>INR</a:t>
            </a:r>
            <a:r>
              <a:rPr sz="1800" b="1" spc="1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3</a:t>
            </a:r>
            <a:r>
              <a:rPr sz="1800" b="1" spc="18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Cr</a:t>
            </a:r>
            <a:r>
              <a:rPr sz="1800" b="1" spc="1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18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NIFTY</a:t>
            </a:r>
            <a:r>
              <a:rPr sz="1800" spc="1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500</a:t>
            </a:r>
            <a:r>
              <a:rPr sz="1800" spc="18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&amp;</a:t>
            </a:r>
            <a:r>
              <a:rPr sz="1800" spc="17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INR</a:t>
            </a:r>
            <a:r>
              <a:rPr sz="1800" b="1" spc="18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5</a:t>
            </a:r>
            <a:r>
              <a:rPr sz="1800" b="1" spc="19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Cr</a:t>
            </a:r>
            <a:r>
              <a:rPr sz="1800" b="1" spc="17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in</a:t>
            </a:r>
            <a:endParaRPr sz="18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Calibri"/>
                <a:cs typeface="Calibri"/>
              </a:rPr>
              <a:t>BSE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Small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Cap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by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2022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50" dirty="0">
                <a:latin typeface="Calibri"/>
                <a:cs typeface="Calibri"/>
              </a:rPr>
              <a:t>”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230115" y="3195320"/>
            <a:ext cx="0" cy="3481070"/>
          </a:xfrm>
          <a:custGeom>
            <a:avLst/>
            <a:gdLst/>
            <a:ahLst/>
            <a:cxnLst/>
            <a:rect l="l" t="t" r="r" b="b"/>
            <a:pathLst>
              <a:path h="3481070">
                <a:moveTo>
                  <a:pt x="0" y="3480752"/>
                </a:moveTo>
                <a:lnTo>
                  <a:pt x="0" y="0"/>
                </a:lnTo>
              </a:path>
            </a:pathLst>
          </a:custGeom>
          <a:ln w="9525">
            <a:solidFill>
              <a:srgbClr val="4F81BC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4441952" y="992251"/>
            <a:ext cx="334835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93800" marR="5080" indent="-118173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Past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Track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Record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Sarvesh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Gupta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Equities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378697" y="6546291"/>
            <a:ext cx="3249295" cy="194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i="1" dirty="0">
                <a:latin typeface="Calibri"/>
                <a:cs typeface="Calibri"/>
              </a:rPr>
              <a:t>*Unaudited</a:t>
            </a:r>
            <a:r>
              <a:rPr sz="1100" i="1" spc="-50" dirty="0">
                <a:latin typeface="Calibri"/>
                <a:cs typeface="Calibri"/>
              </a:rPr>
              <a:t> </a:t>
            </a:r>
            <a:r>
              <a:rPr sz="1100" i="1" dirty="0">
                <a:latin typeface="Calibri"/>
                <a:cs typeface="Calibri"/>
              </a:rPr>
              <a:t>returns</a:t>
            </a:r>
            <a:r>
              <a:rPr sz="1100" i="1" spc="-45" dirty="0">
                <a:latin typeface="Calibri"/>
                <a:cs typeface="Calibri"/>
              </a:rPr>
              <a:t> </a:t>
            </a:r>
            <a:r>
              <a:rPr sz="1100" i="1" dirty="0">
                <a:latin typeface="Calibri"/>
                <a:cs typeface="Calibri"/>
              </a:rPr>
              <a:t>(including</a:t>
            </a:r>
            <a:r>
              <a:rPr sz="1100" i="1" spc="-20" dirty="0">
                <a:latin typeface="Calibri"/>
                <a:cs typeface="Calibri"/>
              </a:rPr>
              <a:t> </a:t>
            </a:r>
            <a:r>
              <a:rPr sz="1100" i="1" dirty="0">
                <a:latin typeface="Calibri"/>
                <a:cs typeface="Calibri"/>
              </a:rPr>
              <a:t>fees</a:t>
            </a:r>
            <a:r>
              <a:rPr sz="1100" i="1" spc="-20" dirty="0">
                <a:latin typeface="Calibri"/>
                <a:cs typeface="Calibri"/>
              </a:rPr>
              <a:t> </a:t>
            </a:r>
            <a:r>
              <a:rPr sz="1100" i="1" dirty="0">
                <a:latin typeface="Calibri"/>
                <a:cs typeface="Calibri"/>
              </a:rPr>
              <a:t>and</a:t>
            </a:r>
            <a:r>
              <a:rPr sz="1100" i="1" spc="-25" dirty="0">
                <a:latin typeface="Calibri"/>
                <a:cs typeface="Calibri"/>
              </a:rPr>
              <a:t> </a:t>
            </a:r>
            <a:r>
              <a:rPr sz="1100" i="1" dirty="0">
                <a:latin typeface="Calibri"/>
                <a:cs typeface="Calibri"/>
              </a:rPr>
              <a:t>transaction</a:t>
            </a:r>
            <a:r>
              <a:rPr sz="1100" i="1" spc="-45" dirty="0">
                <a:latin typeface="Calibri"/>
                <a:cs typeface="Calibri"/>
              </a:rPr>
              <a:t> </a:t>
            </a:r>
            <a:r>
              <a:rPr sz="1100" i="1" spc="-10" dirty="0">
                <a:latin typeface="Calibri"/>
                <a:cs typeface="Calibri"/>
              </a:rPr>
              <a:t>costs)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35" name="object 3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231091" y="932592"/>
            <a:ext cx="3778823" cy="738735"/>
          </a:xfrm>
          <a:prstGeom prst="rect">
            <a:avLst/>
          </a:prstGeom>
        </p:spPr>
      </p:pic>
      <p:sp>
        <p:nvSpPr>
          <p:cNvPr id="36" name="object 36"/>
          <p:cNvSpPr txBox="1"/>
          <p:nvPr/>
        </p:nvSpPr>
        <p:spPr>
          <a:xfrm>
            <a:off x="8453881" y="974216"/>
            <a:ext cx="329946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Maximal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Capital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PMS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Performance</a:t>
            </a:r>
            <a:endParaRPr sz="1800" dirty="0">
              <a:latin typeface="Calibri"/>
              <a:cs typeface="Calibri"/>
            </a:endParaRPr>
          </a:p>
          <a:p>
            <a:pPr marL="363220">
              <a:lnSpc>
                <a:spcPct val="100000"/>
              </a:lnSpc>
            </a:pPr>
            <a:r>
              <a:rPr sz="1800" b="1" i="1" dirty="0">
                <a:latin typeface="Calibri"/>
                <a:cs typeface="Calibri"/>
              </a:rPr>
              <a:t>(As</a:t>
            </a:r>
            <a:r>
              <a:rPr sz="1800" b="1" i="1" spc="-3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on</a:t>
            </a:r>
            <a:r>
              <a:rPr sz="1800" b="1" i="1" spc="105" dirty="0">
                <a:latin typeface="Calibri"/>
                <a:cs typeface="Calibri"/>
              </a:rPr>
              <a:t> </a:t>
            </a:r>
            <a:r>
              <a:rPr lang="en-IN" sz="1800" b="1" i="1" spc="105" dirty="0">
                <a:latin typeface="Calibri"/>
                <a:cs typeface="Calibri"/>
              </a:rPr>
              <a:t>30</a:t>
            </a:r>
            <a:r>
              <a:rPr lang="en-IN" b="1" i="1" spc="105" baseline="30000" dirty="0">
                <a:latin typeface="Calibri"/>
                <a:cs typeface="Calibri"/>
              </a:rPr>
              <a:t>th</a:t>
            </a:r>
            <a:r>
              <a:rPr lang="en-IN" b="1" i="1" dirty="0">
                <a:latin typeface="Calibri"/>
                <a:cs typeface="Calibri"/>
              </a:rPr>
              <a:t> June </a:t>
            </a:r>
            <a:r>
              <a:rPr sz="1800" b="1" i="1" spc="-10" dirty="0">
                <a:latin typeface="Calibri"/>
                <a:cs typeface="Calibri"/>
              </a:rPr>
              <a:t>2026)</a:t>
            </a:r>
            <a:endParaRPr sz="1800" dirty="0">
              <a:latin typeface="Calibri"/>
              <a:cs typeface="Calibri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0" y="71615"/>
            <a:ext cx="12192000" cy="866140"/>
            <a:chOff x="0" y="71615"/>
            <a:chExt cx="12192000" cy="866140"/>
          </a:xfrm>
        </p:grpSpPr>
        <p:pic>
          <p:nvPicPr>
            <p:cNvPr id="38" name="object 38" descr="    (Rectangle)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71615"/>
              <a:ext cx="12192000" cy="790206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7160" y="141706"/>
              <a:ext cx="5323332" cy="795553"/>
            </a:xfrm>
            <a:prstGeom prst="rect">
              <a:avLst/>
            </a:prstGeom>
          </p:spPr>
        </p:pic>
      </p:grpSp>
      <p:sp>
        <p:nvSpPr>
          <p:cNvPr id="40" name="object 40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55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Our</a:t>
            </a:r>
            <a:r>
              <a:rPr spc="-105" dirty="0"/>
              <a:t> </a:t>
            </a:r>
            <a:r>
              <a:rPr spc="-30" dirty="0"/>
              <a:t>track</a:t>
            </a:r>
            <a:r>
              <a:rPr spc="-105" dirty="0"/>
              <a:t> </a:t>
            </a:r>
            <a:r>
              <a:rPr spc="-30" dirty="0"/>
              <a:t>record</a:t>
            </a:r>
            <a:r>
              <a:rPr spc="-110" dirty="0"/>
              <a:t> </a:t>
            </a:r>
            <a:r>
              <a:rPr dirty="0"/>
              <a:t>&amp;</a:t>
            </a:r>
            <a:r>
              <a:rPr spc="-110" dirty="0"/>
              <a:t> </a:t>
            </a:r>
            <a:r>
              <a:rPr spc="-25" dirty="0"/>
              <a:t>past</a:t>
            </a:r>
            <a:r>
              <a:rPr spc="-114" dirty="0"/>
              <a:t> </a:t>
            </a:r>
            <a:r>
              <a:rPr spc="-20" dirty="0"/>
              <a:t>performance</a:t>
            </a:r>
          </a:p>
        </p:txBody>
      </p:sp>
      <p:grpSp>
        <p:nvGrpSpPr>
          <p:cNvPr id="41" name="object 41"/>
          <p:cNvGrpSpPr/>
          <p:nvPr/>
        </p:nvGrpSpPr>
        <p:grpSpPr>
          <a:xfrm>
            <a:off x="8202732" y="0"/>
            <a:ext cx="3940810" cy="3950970"/>
            <a:chOff x="8171433" y="39230"/>
            <a:chExt cx="3940810" cy="3950970"/>
          </a:xfrm>
        </p:grpSpPr>
        <p:pic>
          <p:nvPicPr>
            <p:cNvPr id="42" name="object 4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872723" y="39230"/>
              <a:ext cx="1076959" cy="778649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447431" y="2307286"/>
              <a:ext cx="669261" cy="1682545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411847" y="2784349"/>
              <a:ext cx="667777" cy="1205482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198763" y="2971733"/>
              <a:ext cx="669261" cy="1018098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163179" y="3532418"/>
              <a:ext cx="667777" cy="457413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476487" y="2313431"/>
              <a:ext cx="611898" cy="1669542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440923" y="2790443"/>
              <a:ext cx="611898" cy="1192529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229343" y="2979407"/>
              <a:ext cx="610374" cy="1003566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1192255" y="3538715"/>
              <a:ext cx="611898" cy="444258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8177783" y="3980942"/>
              <a:ext cx="3928110" cy="0"/>
            </a:xfrm>
            <a:custGeom>
              <a:avLst/>
              <a:gdLst/>
              <a:ahLst/>
              <a:cxnLst/>
              <a:rect l="l" t="t" r="r" b="b"/>
              <a:pathLst>
                <a:path w="3928109">
                  <a:moveTo>
                    <a:pt x="0" y="0"/>
                  </a:moveTo>
                  <a:lnTo>
                    <a:pt x="3927855" y="0"/>
                  </a:lnTo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52"/>
          <p:cNvSpPr txBox="1"/>
          <p:nvPr/>
        </p:nvSpPr>
        <p:spPr>
          <a:xfrm>
            <a:off x="11787378" y="6462776"/>
            <a:ext cx="1250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0" dirty="0">
                <a:latin typeface="Arial"/>
                <a:cs typeface="Arial"/>
              </a:rPr>
              <a:t>3</a:t>
            </a:r>
            <a:endParaRPr sz="14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7500873" y="1913636"/>
            <a:ext cx="1374775" cy="59824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215"/>
              </a:lnSpc>
              <a:spcBef>
                <a:spcPts val="105"/>
              </a:spcBef>
            </a:pPr>
            <a:r>
              <a:rPr sz="1100" b="1" spc="-10" dirty="0">
                <a:latin typeface="Calibri"/>
                <a:cs typeface="Calibri"/>
              </a:rPr>
              <a:t>Portfolio</a:t>
            </a:r>
            <a:endParaRPr sz="1100" dirty="0">
              <a:latin typeface="Calibri"/>
              <a:cs typeface="Calibri"/>
            </a:endParaRPr>
          </a:p>
          <a:p>
            <a:pPr marL="1205865">
              <a:lnSpc>
                <a:spcPts val="1335"/>
              </a:lnSpc>
            </a:pPr>
            <a:r>
              <a:rPr lang="en-IN" sz="1200" b="1" spc="-25" dirty="0">
                <a:solidFill>
                  <a:srgbClr val="404040"/>
                </a:solidFill>
                <a:latin typeface="Calibri"/>
                <a:cs typeface="Calibri"/>
              </a:rPr>
              <a:t>25</a:t>
            </a:r>
            <a:endParaRPr sz="1200" dirty="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775"/>
              </a:spcBef>
            </a:pPr>
            <a:r>
              <a:rPr sz="1050" b="1" dirty="0">
                <a:solidFill>
                  <a:srgbClr val="FFFFFF"/>
                </a:solidFill>
                <a:latin typeface="Calibri"/>
                <a:cs typeface="Calibri"/>
              </a:rPr>
              <a:t>14</a:t>
            </a:r>
            <a:r>
              <a:rPr sz="1050" b="1" spc="-25" dirty="0">
                <a:solidFill>
                  <a:srgbClr val="FFFFFF"/>
                </a:solidFill>
                <a:latin typeface="Calibri"/>
                <a:cs typeface="Calibri"/>
              </a:rPr>
              <a:t> Cr</a:t>
            </a:r>
            <a:endParaRPr sz="1050" dirty="0">
              <a:latin typeface="Calibri"/>
              <a:cs typeface="Calibri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0603763" y="2529899"/>
            <a:ext cx="394219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IN" sz="1200" b="1" spc="-25" dirty="0">
                <a:solidFill>
                  <a:srgbClr val="404040"/>
                </a:solidFill>
                <a:latin typeface="Calibri"/>
                <a:cs typeface="Calibri"/>
              </a:rPr>
              <a:t>19.7</a:t>
            </a:r>
          </a:p>
        </p:txBody>
      </p:sp>
      <p:sp>
        <p:nvSpPr>
          <p:cNvPr id="55" name="object 55"/>
          <p:cNvSpPr txBox="1"/>
          <p:nvPr/>
        </p:nvSpPr>
        <p:spPr>
          <a:xfrm>
            <a:off x="9446132" y="2720162"/>
            <a:ext cx="18097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IN" sz="1200" b="1" spc="-25" dirty="0">
                <a:solidFill>
                  <a:srgbClr val="404040"/>
                </a:solidFill>
                <a:latin typeface="Calibri"/>
                <a:cs typeface="Calibri"/>
              </a:rPr>
              <a:t>14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1448415" y="3280664"/>
            <a:ext cx="304926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IN" sz="1200" b="1" spc="-50" dirty="0">
                <a:solidFill>
                  <a:srgbClr val="404040"/>
                </a:solidFill>
                <a:latin typeface="Calibri"/>
                <a:cs typeface="Calibri"/>
              </a:rPr>
              <a:t>6.8</a:t>
            </a:r>
            <a:endParaRPr sz="1200" dirty="0">
              <a:latin typeface="Calibri"/>
              <a:cs typeface="Calibri"/>
            </a:endParaRPr>
          </a:p>
        </p:txBody>
      </p:sp>
      <p:grpSp>
        <p:nvGrpSpPr>
          <p:cNvPr id="57" name="object 57"/>
          <p:cNvGrpSpPr/>
          <p:nvPr/>
        </p:nvGrpSpPr>
        <p:grpSpPr>
          <a:xfrm>
            <a:off x="8237420" y="4459424"/>
            <a:ext cx="1443990" cy="86360"/>
            <a:chOff x="8237420" y="4459424"/>
            <a:chExt cx="1443990" cy="86360"/>
          </a:xfrm>
        </p:grpSpPr>
        <p:pic>
          <p:nvPicPr>
            <p:cNvPr id="58" name="object 5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237420" y="4459424"/>
              <a:ext cx="85905" cy="85905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595304" y="4459424"/>
              <a:ext cx="85905" cy="85905"/>
            </a:xfrm>
            <a:prstGeom prst="rect">
              <a:avLst/>
            </a:prstGeom>
          </p:spPr>
        </p:pic>
      </p:grpSp>
      <p:sp>
        <p:nvSpPr>
          <p:cNvPr id="60" name="object 60"/>
          <p:cNvSpPr txBox="1"/>
          <p:nvPr/>
        </p:nvSpPr>
        <p:spPr>
          <a:xfrm>
            <a:off x="8174863" y="4057904"/>
            <a:ext cx="3791585" cy="2064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64410" algn="l"/>
              </a:tabLst>
            </a:pPr>
            <a:r>
              <a:rPr sz="1200" dirty="0">
                <a:solidFill>
                  <a:srgbClr val="585858"/>
                </a:solidFill>
                <a:latin typeface="Calibri"/>
                <a:cs typeface="Calibri"/>
              </a:rPr>
              <a:t>Maximal</a:t>
            </a:r>
            <a:r>
              <a:rPr sz="1200" spc="-5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585858"/>
                </a:solidFill>
                <a:latin typeface="Calibri"/>
                <a:cs typeface="Calibri"/>
              </a:rPr>
              <a:t>Pathfinder</a:t>
            </a:r>
            <a:r>
              <a:rPr sz="1200" spc="-5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585858"/>
                </a:solidFill>
                <a:latin typeface="Calibri"/>
                <a:cs typeface="Calibri"/>
              </a:rPr>
              <a:t>Value</a:t>
            </a:r>
            <a:r>
              <a:rPr sz="1200" spc="-4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spc="-20" dirty="0">
                <a:solidFill>
                  <a:srgbClr val="585858"/>
                </a:solidFill>
                <a:latin typeface="Calibri"/>
                <a:cs typeface="Calibri"/>
              </a:rPr>
              <a:t>Fund</a:t>
            </a:r>
            <a:r>
              <a:rPr sz="1200" dirty="0">
                <a:solidFill>
                  <a:srgbClr val="585858"/>
                </a:solidFill>
                <a:latin typeface="Calibri"/>
                <a:cs typeface="Calibri"/>
              </a:rPr>
              <a:t>	Maximal</a:t>
            </a:r>
            <a:r>
              <a:rPr sz="1200" spc="-5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585858"/>
                </a:solidFill>
                <a:latin typeface="Calibri"/>
                <a:cs typeface="Calibri"/>
              </a:rPr>
              <a:t>Income</a:t>
            </a:r>
            <a:r>
              <a:rPr sz="1200" spc="-5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spc="-20" dirty="0">
                <a:solidFill>
                  <a:srgbClr val="585858"/>
                </a:solidFill>
                <a:latin typeface="Calibri"/>
                <a:cs typeface="Calibri"/>
              </a:rPr>
              <a:t>Fund</a:t>
            </a:r>
            <a:endParaRPr sz="1200" dirty="0">
              <a:latin typeface="Calibri"/>
              <a:cs typeface="Calibri"/>
            </a:endParaRPr>
          </a:p>
          <a:p>
            <a:pPr marL="182245">
              <a:lnSpc>
                <a:spcPct val="100000"/>
              </a:lnSpc>
              <a:spcBef>
                <a:spcPts val="1095"/>
              </a:spcBef>
              <a:tabLst>
                <a:tab pos="1541145" algn="l"/>
              </a:tabLst>
            </a:pPr>
            <a:r>
              <a:rPr sz="1200" dirty="0">
                <a:solidFill>
                  <a:srgbClr val="585858"/>
                </a:solidFill>
                <a:latin typeface="Calibri"/>
                <a:cs typeface="Calibri"/>
              </a:rPr>
              <a:t>Fund</a:t>
            </a:r>
            <a:r>
              <a:rPr sz="120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585858"/>
                </a:solidFill>
                <a:latin typeface="Calibri"/>
                <a:cs typeface="Calibri"/>
              </a:rPr>
              <a:t>Performance</a:t>
            </a:r>
            <a:r>
              <a:rPr sz="1200" dirty="0">
                <a:solidFill>
                  <a:srgbClr val="585858"/>
                </a:solidFill>
                <a:latin typeface="Calibri"/>
                <a:cs typeface="Calibri"/>
              </a:rPr>
              <a:t>	</a:t>
            </a:r>
            <a:r>
              <a:rPr sz="1200" spc="-10" dirty="0">
                <a:solidFill>
                  <a:srgbClr val="585858"/>
                </a:solidFill>
                <a:latin typeface="Calibri"/>
                <a:cs typeface="Calibri"/>
              </a:rPr>
              <a:t>Respective</a:t>
            </a:r>
            <a:r>
              <a:rPr sz="1200" spc="-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585858"/>
                </a:solidFill>
                <a:latin typeface="Calibri"/>
                <a:cs typeface="Calibri"/>
              </a:rPr>
              <a:t>Benchmark</a:t>
            </a:r>
            <a:r>
              <a:rPr sz="1200" spc="-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585858"/>
                </a:solidFill>
                <a:latin typeface="Calibri"/>
                <a:cs typeface="Calibri"/>
              </a:rPr>
              <a:t>Performance</a:t>
            </a:r>
            <a:endParaRPr sz="1200" dirty="0">
              <a:latin typeface="Calibri"/>
              <a:cs typeface="Calibri"/>
            </a:endParaRPr>
          </a:p>
          <a:p>
            <a:pPr marL="433705" indent="-304800" algn="just">
              <a:lnSpc>
                <a:spcPct val="100000"/>
              </a:lnSpc>
              <a:spcBef>
                <a:spcPts val="869"/>
              </a:spcBef>
              <a:buFont typeface="Wingdings"/>
              <a:buChar char=""/>
              <a:tabLst>
                <a:tab pos="433705" algn="l"/>
              </a:tabLst>
            </a:pPr>
            <a:r>
              <a:rPr sz="1800" dirty="0">
                <a:latin typeface="Calibri"/>
                <a:cs typeface="Calibri"/>
              </a:rPr>
              <a:t>Income</a:t>
            </a:r>
            <a:r>
              <a:rPr sz="1800" spc="55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fund</a:t>
            </a:r>
            <a:r>
              <a:rPr sz="1800" spc="65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has</a:t>
            </a:r>
            <a:r>
              <a:rPr sz="1800" spc="65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delivered</a:t>
            </a:r>
            <a:r>
              <a:rPr sz="1800" spc="65" dirty="0">
                <a:latin typeface="Calibri"/>
                <a:cs typeface="Calibri"/>
              </a:rPr>
              <a:t>  </a:t>
            </a:r>
            <a:r>
              <a:rPr sz="1800" spc="-20" dirty="0">
                <a:latin typeface="Calibri"/>
                <a:cs typeface="Calibri"/>
              </a:rPr>
              <a:t>~20%</a:t>
            </a:r>
            <a:endParaRPr sz="1800" dirty="0">
              <a:latin typeface="Calibri"/>
              <a:cs typeface="Calibri"/>
            </a:endParaRPr>
          </a:p>
          <a:p>
            <a:pPr marL="280670" algn="just">
              <a:lnSpc>
                <a:spcPct val="100000"/>
              </a:lnSpc>
              <a:spcBef>
                <a:spcPts val="405"/>
              </a:spcBef>
            </a:pPr>
            <a:r>
              <a:rPr sz="1800" spc="-919" dirty="0">
                <a:latin typeface="Calibri"/>
                <a:cs typeface="Calibri"/>
              </a:rPr>
              <a:t>C</a:t>
            </a:r>
            <a:r>
              <a:rPr lang="en-IN" spc="114" dirty="0">
                <a:latin typeface="Calibri"/>
                <a:cs typeface="Calibri"/>
              </a:rPr>
              <a:t>CA</a:t>
            </a:r>
            <a:r>
              <a:rPr sz="1800" spc="55" dirty="0">
                <a:latin typeface="Calibri"/>
                <a:cs typeface="Calibri"/>
              </a:rPr>
              <a:t>GR</a:t>
            </a:r>
            <a:r>
              <a:rPr sz="1800" spc="39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4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Pathfinder</a:t>
            </a:r>
            <a:r>
              <a:rPr sz="1800" spc="40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has</a:t>
            </a:r>
            <a:r>
              <a:rPr sz="1800" spc="4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delivered</a:t>
            </a:r>
            <a:endParaRPr sz="1800" dirty="0">
              <a:latin typeface="Calibri"/>
              <a:cs typeface="Calibri"/>
            </a:endParaRPr>
          </a:p>
          <a:p>
            <a:pPr marL="280670" marR="5080" algn="just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~25%</a:t>
            </a:r>
            <a:r>
              <a:rPr sz="1800" spc="114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since</a:t>
            </a:r>
            <a:r>
              <a:rPr sz="1800" spc="1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inception,</a:t>
            </a:r>
            <a:r>
              <a:rPr sz="1800" spc="1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outperforming </a:t>
            </a:r>
            <a:r>
              <a:rPr sz="1800" dirty="0">
                <a:latin typeface="Calibri"/>
                <a:cs typeface="Calibri"/>
              </a:rPr>
              <a:t>most</a:t>
            </a:r>
            <a:r>
              <a:rPr sz="1800" spc="180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peers</a:t>
            </a:r>
            <a:r>
              <a:rPr sz="1800" spc="175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across</a:t>
            </a:r>
            <a:r>
              <a:rPr sz="1800" spc="185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mutual</a:t>
            </a:r>
            <a:r>
              <a:rPr sz="1800" spc="175" dirty="0">
                <a:latin typeface="Calibri"/>
                <a:cs typeface="Calibri"/>
              </a:rPr>
              <a:t>  </a:t>
            </a:r>
            <a:r>
              <a:rPr sz="1800" spc="-10" dirty="0">
                <a:latin typeface="Calibri"/>
                <a:cs typeface="Calibri"/>
              </a:rPr>
              <a:t>funds/ PMS/AIFs</a:t>
            </a:r>
            <a:endParaRPr sz="1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291580" cy="6858000"/>
            <a:chOff x="0" y="0"/>
            <a:chExt cx="629158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291072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36294" y="3045841"/>
              <a:ext cx="3890772" cy="26746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0924" y="3499992"/>
              <a:ext cx="2490241" cy="321563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832352" y="3629278"/>
              <a:ext cx="189230" cy="37465"/>
            </a:xfrm>
            <a:custGeom>
              <a:avLst/>
              <a:gdLst/>
              <a:ahLst/>
              <a:cxnLst/>
              <a:rect l="l" t="t" r="r" b="b"/>
              <a:pathLst>
                <a:path w="189229" h="37464">
                  <a:moveTo>
                    <a:pt x="181864" y="0"/>
                  </a:moveTo>
                  <a:lnTo>
                    <a:pt x="8636" y="0"/>
                  </a:lnTo>
                  <a:lnTo>
                    <a:pt x="5461" y="0"/>
                  </a:lnTo>
                  <a:lnTo>
                    <a:pt x="3175" y="1397"/>
                  </a:lnTo>
                  <a:lnTo>
                    <a:pt x="635" y="7112"/>
                  </a:lnTo>
                  <a:lnTo>
                    <a:pt x="0" y="11938"/>
                  </a:lnTo>
                  <a:lnTo>
                    <a:pt x="0" y="25400"/>
                  </a:lnTo>
                  <a:lnTo>
                    <a:pt x="635" y="30099"/>
                  </a:lnTo>
                  <a:lnTo>
                    <a:pt x="3175" y="35814"/>
                  </a:lnTo>
                  <a:lnTo>
                    <a:pt x="5461" y="37211"/>
                  </a:lnTo>
                  <a:lnTo>
                    <a:pt x="183388" y="37211"/>
                  </a:lnTo>
                  <a:lnTo>
                    <a:pt x="185547" y="35814"/>
                  </a:lnTo>
                  <a:lnTo>
                    <a:pt x="188087" y="30099"/>
                  </a:lnTo>
                  <a:lnTo>
                    <a:pt x="188722" y="25400"/>
                  </a:lnTo>
                  <a:lnTo>
                    <a:pt x="188722" y="15113"/>
                  </a:lnTo>
                  <a:lnTo>
                    <a:pt x="183134" y="254"/>
                  </a:lnTo>
                  <a:lnTo>
                    <a:pt x="18186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832352" y="3629278"/>
              <a:ext cx="189230" cy="37465"/>
            </a:xfrm>
            <a:custGeom>
              <a:avLst/>
              <a:gdLst/>
              <a:ahLst/>
              <a:cxnLst/>
              <a:rect l="l" t="t" r="r" b="b"/>
              <a:pathLst>
                <a:path w="189229" h="37464">
                  <a:moveTo>
                    <a:pt x="8636" y="0"/>
                  </a:moveTo>
                  <a:lnTo>
                    <a:pt x="180340" y="0"/>
                  </a:lnTo>
                  <a:lnTo>
                    <a:pt x="181864" y="0"/>
                  </a:lnTo>
                  <a:lnTo>
                    <a:pt x="183134" y="254"/>
                  </a:lnTo>
                  <a:lnTo>
                    <a:pt x="184150" y="889"/>
                  </a:lnTo>
                  <a:lnTo>
                    <a:pt x="185293" y="1524"/>
                  </a:lnTo>
                  <a:lnTo>
                    <a:pt x="186055" y="2540"/>
                  </a:lnTo>
                  <a:lnTo>
                    <a:pt x="186690" y="4064"/>
                  </a:lnTo>
                  <a:lnTo>
                    <a:pt x="187325" y="5588"/>
                  </a:lnTo>
                  <a:lnTo>
                    <a:pt x="187833" y="7493"/>
                  </a:lnTo>
                  <a:lnTo>
                    <a:pt x="188214" y="9906"/>
                  </a:lnTo>
                  <a:lnTo>
                    <a:pt x="188468" y="12192"/>
                  </a:lnTo>
                  <a:lnTo>
                    <a:pt x="188722" y="15113"/>
                  </a:lnTo>
                  <a:lnTo>
                    <a:pt x="188722" y="18669"/>
                  </a:lnTo>
                  <a:lnTo>
                    <a:pt x="188722" y="25400"/>
                  </a:lnTo>
                  <a:lnTo>
                    <a:pt x="188087" y="30099"/>
                  </a:lnTo>
                  <a:lnTo>
                    <a:pt x="186817" y="32893"/>
                  </a:lnTo>
                  <a:lnTo>
                    <a:pt x="185547" y="35814"/>
                  </a:lnTo>
                  <a:lnTo>
                    <a:pt x="183388" y="37211"/>
                  </a:lnTo>
                  <a:lnTo>
                    <a:pt x="180340" y="37211"/>
                  </a:lnTo>
                  <a:lnTo>
                    <a:pt x="8636" y="37211"/>
                  </a:lnTo>
                  <a:lnTo>
                    <a:pt x="5461" y="37211"/>
                  </a:lnTo>
                  <a:lnTo>
                    <a:pt x="3175" y="35814"/>
                  </a:lnTo>
                  <a:lnTo>
                    <a:pt x="1905" y="32893"/>
                  </a:lnTo>
                  <a:lnTo>
                    <a:pt x="635" y="30099"/>
                  </a:lnTo>
                  <a:lnTo>
                    <a:pt x="0" y="25400"/>
                  </a:lnTo>
                  <a:lnTo>
                    <a:pt x="0" y="18669"/>
                  </a:lnTo>
                  <a:lnTo>
                    <a:pt x="0" y="11938"/>
                  </a:lnTo>
                  <a:lnTo>
                    <a:pt x="635" y="7112"/>
                  </a:lnTo>
                  <a:lnTo>
                    <a:pt x="1905" y="4191"/>
                  </a:lnTo>
                  <a:lnTo>
                    <a:pt x="3175" y="1397"/>
                  </a:lnTo>
                  <a:lnTo>
                    <a:pt x="5461" y="0"/>
                  </a:lnTo>
                  <a:lnTo>
                    <a:pt x="8636" y="0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25214" y="3499992"/>
              <a:ext cx="1200912" cy="321563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9603105" y="6622186"/>
            <a:ext cx="1923414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i="1" dirty="0">
                <a:latin typeface="Calibri"/>
                <a:cs typeface="Calibri"/>
              </a:rPr>
              <a:t>**Focus</a:t>
            </a:r>
            <a:r>
              <a:rPr sz="1100" b="1" i="1" spc="-40" dirty="0">
                <a:latin typeface="Calibri"/>
                <a:cs typeface="Calibri"/>
              </a:rPr>
              <a:t> </a:t>
            </a:r>
            <a:r>
              <a:rPr sz="1100" b="1" i="1" dirty="0">
                <a:latin typeface="Calibri"/>
                <a:cs typeface="Calibri"/>
              </a:rPr>
              <a:t>of</a:t>
            </a:r>
            <a:r>
              <a:rPr sz="1100" b="1" i="1" spc="-10" dirty="0">
                <a:latin typeface="Calibri"/>
                <a:cs typeface="Calibri"/>
              </a:rPr>
              <a:t> </a:t>
            </a:r>
            <a:r>
              <a:rPr sz="1100" b="1" i="1" dirty="0">
                <a:latin typeface="Calibri"/>
                <a:cs typeface="Calibri"/>
              </a:rPr>
              <a:t>the</a:t>
            </a:r>
            <a:r>
              <a:rPr sz="1100" b="1" i="1" spc="-15" dirty="0">
                <a:latin typeface="Calibri"/>
                <a:cs typeface="Calibri"/>
              </a:rPr>
              <a:t> </a:t>
            </a:r>
            <a:r>
              <a:rPr sz="1100" b="1" i="1" dirty="0">
                <a:latin typeface="Calibri"/>
                <a:cs typeface="Calibri"/>
              </a:rPr>
              <a:t>current</a:t>
            </a:r>
            <a:r>
              <a:rPr sz="1100" b="1" i="1" spc="-20" dirty="0">
                <a:latin typeface="Calibri"/>
                <a:cs typeface="Calibri"/>
              </a:rPr>
              <a:t> </a:t>
            </a:r>
            <a:r>
              <a:rPr sz="1100" b="1" i="1" spc="-10" dirty="0">
                <a:latin typeface="Calibri"/>
                <a:cs typeface="Calibri"/>
              </a:rPr>
              <a:t>document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0" name="object 10" descr="$PPTXTitle"/>
          <p:cNvSpPr txBox="1">
            <a:spLocks noGrp="1"/>
          </p:cNvSpPr>
          <p:nvPr>
            <p:ph type="title"/>
          </p:nvPr>
        </p:nvSpPr>
        <p:spPr>
          <a:xfrm>
            <a:off x="194563" y="341756"/>
            <a:ext cx="19723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1F487C"/>
                </a:solidFill>
                <a:latin typeface="Calibri"/>
                <a:cs typeface="Calibri"/>
              </a:rPr>
              <a:t>Our</a:t>
            </a:r>
            <a:r>
              <a:rPr sz="2800" b="1" spc="-5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1F487C"/>
                </a:solidFill>
                <a:latin typeface="Calibri"/>
                <a:cs typeface="Calibri"/>
              </a:rPr>
              <a:t>offerings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24280" y="2523185"/>
            <a:ext cx="37338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1" spc="-50" dirty="0">
                <a:solidFill>
                  <a:srgbClr val="002C77"/>
                </a:solidFill>
                <a:latin typeface="Calibri"/>
                <a:cs typeface="Calibri"/>
              </a:rPr>
              <a:t>1</a:t>
            </a:r>
            <a:endParaRPr sz="5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202551" y="2412568"/>
            <a:ext cx="37338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1" spc="-50" dirty="0">
                <a:solidFill>
                  <a:srgbClr val="002C77"/>
                </a:solidFill>
                <a:latin typeface="Calibri"/>
                <a:cs typeface="Calibri"/>
              </a:rPr>
              <a:t>2</a:t>
            </a:r>
            <a:endParaRPr sz="5400">
              <a:latin typeface="Calibri"/>
              <a:cs typeface="Calibr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074969" y="94848"/>
            <a:ext cx="672467" cy="667414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11787378" y="6462776"/>
            <a:ext cx="1250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0" dirty="0">
                <a:latin typeface="Arial"/>
                <a:cs typeface="Arial"/>
              </a:rPr>
              <a:t>4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730743" y="2956814"/>
            <a:ext cx="3396996" cy="266065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154671" y="3409441"/>
            <a:ext cx="2490343" cy="321691"/>
          </a:xfrm>
          <a:prstGeom prst="rect">
            <a:avLst/>
          </a:prstGeom>
        </p:spPr>
      </p:pic>
      <p:sp>
        <p:nvSpPr>
          <p:cNvPr id="17" name="object 17"/>
          <p:cNvSpPr/>
          <p:nvPr/>
        </p:nvSpPr>
        <p:spPr>
          <a:xfrm>
            <a:off x="9748901" y="3550792"/>
            <a:ext cx="92710" cy="37465"/>
          </a:xfrm>
          <a:custGeom>
            <a:avLst/>
            <a:gdLst/>
            <a:ahLst/>
            <a:cxnLst/>
            <a:rect l="l" t="t" r="r" b="b"/>
            <a:pathLst>
              <a:path w="92709" h="37464">
                <a:moveTo>
                  <a:pt x="85597" y="0"/>
                </a:moveTo>
                <a:lnTo>
                  <a:pt x="8508" y="0"/>
                </a:lnTo>
                <a:lnTo>
                  <a:pt x="5460" y="0"/>
                </a:lnTo>
                <a:lnTo>
                  <a:pt x="3301" y="1397"/>
                </a:lnTo>
                <a:lnTo>
                  <a:pt x="634" y="6985"/>
                </a:lnTo>
                <a:lnTo>
                  <a:pt x="0" y="11684"/>
                </a:lnTo>
                <a:lnTo>
                  <a:pt x="0" y="25400"/>
                </a:lnTo>
                <a:lnTo>
                  <a:pt x="634" y="30353"/>
                </a:lnTo>
                <a:lnTo>
                  <a:pt x="3301" y="35941"/>
                </a:lnTo>
                <a:lnTo>
                  <a:pt x="5460" y="37465"/>
                </a:lnTo>
                <a:lnTo>
                  <a:pt x="86994" y="37465"/>
                </a:lnTo>
                <a:lnTo>
                  <a:pt x="89153" y="36068"/>
                </a:lnTo>
                <a:lnTo>
                  <a:pt x="91820" y="30480"/>
                </a:lnTo>
                <a:lnTo>
                  <a:pt x="92455" y="25526"/>
                </a:lnTo>
                <a:lnTo>
                  <a:pt x="92328" y="12192"/>
                </a:lnTo>
                <a:lnTo>
                  <a:pt x="86740" y="254"/>
                </a:lnTo>
                <a:lnTo>
                  <a:pt x="855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958831" y="3409441"/>
            <a:ext cx="1746123" cy="322072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933435" y="3843909"/>
            <a:ext cx="2989961" cy="27203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087367" y="1584960"/>
            <a:ext cx="7520940" cy="2219325"/>
            <a:chOff x="4087367" y="1584960"/>
            <a:chExt cx="7520940" cy="22193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87367" y="1584960"/>
              <a:ext cx="7520940" cy="221894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45406" y="1665986"/>
              <a:ext cx="7387208" cy="2115820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4198746" y="1680082"/>
            <a:ext cx="7244080" cy="199453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2292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805"/>
              </a:spcBef>
            </a:pPr>
            <a:endParaRPr sz="1800">
              <a:latin typeface="Times New Roman"/>
              <a:cs typeface="Times New Roman"/>
            </a:endParaRPr>
          </a:p>
          <a:p>
            <a:pPr marL="52069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Predictable,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sustainable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returns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with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low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volatility</a:t>
            </a:r>
            <a:endParaRPr sz="1800">
              <a:latin typeface="Calibri"/>
              <a:cs typeface="Calibri"/>
            </a:endParaRPr>
          </a:p>
          <a:p>
            <a:pPr marL="52069">
              <a:lnSpc>
                <a:spcPct val="100000"/>
              </a:lnSpc>
              <a:spcBef>
                <a:spcPts val="1085"/>
              </a:spcBef>
            </a:pPr>
            <a:r>
              <a:rPr sz="1800" dirty="0">
                <a:latin typeface="Calibri"/>
                <a:cs typeface="Calibri"/>
              </a:rPr>
              <a:t>Much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higher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yield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than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other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offerings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market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like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FDs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&amp;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Debt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MFs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149852" y="4002023"/>
            <a:ext cx="7458709" cy="2217420"/>
            <a:chOff x="4149852" y="4002023"/>
            <a:chExt cx="7458709" cy="221742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49852" y="4002023"/>
              <a:ext cx="7458456" cy="221742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76141" y="4082516"/>
              <a:ext cx="7356475" cy="2115439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4198746" y="4096626"/>
            <a:ext cx="7244715" cy="199453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85"/>
              </a:spcBef>
            </a:pPr>
            <a:endParaRPr sz="1800">
              <a:latin typeface="Times New Roman"/>
              <a:cs typeface="Times New Roman"/>
            </a:endParaRPr>
          </a:p>
          <a:p>
            <a:pPr marL="92710" marR="276860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We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primarily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invest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listed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traded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REITs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INVITs*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with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occasional </a:t>
            </a:r>
            <a:r>
              <a:rPr sz="1800" dirty="0">
                <a:latin typeface="Calibri"/>
                <a:cs typeface="Calibri"/>
              </a:rPr>
              <a:t>investing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high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dividend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yield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stocks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1236" y="6596583"/>
            <a:ext cx="577532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dirty="0">
                <a:latin typeface="Calibri"/>
                <a:cs typeface="Calibri"/>
              </a:rPr>
              <a:t>*REITs</a:t>
            </a:r>
            <a:r>
              <a:rPr sz="1400" i="1" spc="-4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=</a:t>
            </a:r>
            <a:r>
              <a:rPr sz="1400" i="1" spc="-3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Real</a:t>
            </a:r>
            <a:r>
              <a:rPr sz="1400" i="1" spc="-4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estate</a:t>
            </a:r>
            <a:r>
              <a:rPr sz="1400" i="1" spc="-4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investment</a:t>
            </a:r>
            <a:r>
              <a:rPr sz="1400" i="1" spc="-3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trusts,</a:t>
            </a:r>
            <a:r>
              <a:rPr sz="1400" i="1" spc="-3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INVITs</a:t>
            </a:r>
            <a:r>
              <a:rPr sz="1400" i="1" spc="-2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=</a:t>
            </a:r>
            <a:r>
              <a:rPr sz="1400" i="1" spc="-3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Infrastructure</a:t>
            </a:r>
            <a:r>
              <a:rPr sz="1400" i="1" spc="-3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investment</a:t>
            </a:r>
            <a:r>
              <a:rPr sz="1400" i="1" spc="-40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trusts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594359" y="4011167"/>
            <a:ext cx="3369310" cy="2251710"/>
            <a:chOff x="594359" y="4011167"/>
            <a:chExt cx="3369310" cy="2251710"/>
          </a:xfrm>
        </p:grpSpPr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4359" y="4011167"/>
              <a:ext cx="3368802" cy="225171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09243" y="4660379"/>
              <a:ext cx="2917698" cy="840498"/>
            </a:xfrm>
            <a:prstGeom prst="rect">
              <a:avLst/>
            </a:prstGeom>
          </p:spPr>
        </p:pic>
      </p:grpSp>
      <p:grpSp>
        <p:nvGrpSpPr>
          <p:cNvPr id="14" name="object 14"/>
          <p:cNvGrpSpPr/>
          <p:nvPr/>
        </p:nvGrpSpPr>
        <p:grpSpPr>
          <a:xfrm>
            <a:off x="594359" y="1566672"/>
            <a:ext cx="3369310" cy="2251710"/>
            <a:chOff x="594359" y="1566672"/>
            <a:chExt cx="3369310" cy="2251710"/>
          </a:xfrm>
        </p:grpSpPr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4359" y="1566672"/>
              <a:ext cx="3368802" cy="225171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51915" y="2183879"/>
              <a:ext cx="2152650" cy="842022"/>
            </a:xfrm>
            <a:prstGeom prst="rect">
              <a:avLst/>
            </a:prstGeom>
          </p:spPr>
        </p:pic>
      </p:grpSp>
      <p:grpSp>
        <p:nvGrpSpPr>
          <p:cNvPr id="17" name="object 17"/>
          <p:cNvGrpSpPr/>
          <p:nvPr/>
        </p:nvGrpSpPr>
        <p:grpSpPr>
          <a:xfrm>
            <a:off x="0" y="71615"/>
            <a:ext cx="12192000" cy="866140"/>
            <a:chOff x="0" y="71615"/>
            <a:chExt cx="12192000" cy="866140"/>
          </a:xfrm>
        </p:grpSpPr>
        <p:pic>
          <p:nvPicPr>
            <p:cNvPr id="18" name="object 18" descr="    (Rectangle)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71615"/>
              <a:ext cx="12192000" cy="790206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7056" y="141706"/>
              <a:ext cx="3392424" cy="795553"/>
            </a:xfrm>
            <a:prstGeom prst="rect">
              <a:avLst/>
            </a:prstGeom>
          </p:spPr>
        </p:pic>
      </p:grpSp>
      <p:sp>
        <p:nvSpPr>
          <p:cNvPr id="20" name="object 20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Maximal</a:t>
            </a:r>
            <a:r>
              <a:rPr spc="-100" dirty="0"/>
              <a:t> </a:t>
            </a:r>
            <a:r>
              <a:rPr spc="-30" dirty="0"/>
              <a:t>Income</a:t>
            </a:r>
            <a:r>
              <a:rPr spc="-110" dirty="0"/>
              <a:t> </a:t>
            </a:r>
            <a:r>
              <a:rPr spc="-20" dirty="0"/>
              <a:t>Fund</a:t>
            </a:r>
          </a:p>
        </p:txBody>
      </p:sp>
      <p:pic>
        <p:nvPicPr>
          <p:cNvPr id="21" name="object 2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0872723" y="39230"/>
            <a:ext cx="1076959" cy="778649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11787378" y="6462776"/>
            <a:ext cx="1250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0" dirty="0">
                <a:latin typeface="Arial"/>
                <a:cs typeface="Arial"/>
              </a:rPr>
              <a:t>5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558785" y="968705"/>
            <a:ext cx="648335" cy="4565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05"/>
              </a:spcBef>
            </a:pPr>
            <a:r>
              <a:rPr sz="1400" b="1" spc="-25" dirty="0">
                <a:latin typeface="Calibri"/>
                <a:cs typeface="Calibri"/>
              </a:rPr>
              <a:t>USA</a:t>
            </a:r>
            <a:endParaRPr sz="1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sz="1400" b="1" dirty="0">
                <a:latin typeface="Calibri"/>
                <a:cs typeface="Calibri"/>
              </a:rPr>
              <a:t>($1.5</a:t>
            </a:r>
            <a:r>
              <a:rPr sz="1400" b="1" spc="-60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tn)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489438" y="909676"/>
            <a:ext cx="635000" cy="586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01600">
              <a:lnSpc>
                <a:spcPct val="131500"/>
              </a:lnSpc>
              <a:spcBef>
                <a:spcPts val="100"/>
              </a:spcBef>
            </a:pPr>
            <a:r>
              <a:rPr sz="1400" b="1" spc="-10" dirty="0">
                <a:latin typeface="Calibri"/>
                <a:cs typeface="Calibri"/>
              </a:rPr>
              <a:t>India </a:t>
            </a:r>
            <a:r>
              <a:rPr sz="1400" b="1" dirty="0">
                <a:latin typeface="Calibri"/>
                <a:cs typeface="Calibri"/>
              </a:rPr>
              <a:t>($35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bn)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64064" y="1568970"/>
            <a:ext cx="1227823" cy="750938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88148" y="1573161"/>
            <a:ext cx="1235773" cy="750938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8895715" y="1843658"/>
            <a:ext cx="950594" cy="342265"/>
          </a:xfrm>
          <a:custGeom>
            <a:avLst/>
            <a:gdLst/>
            <a:ahLst/>
            <a:cxnLst/>
            <a:rect l="l" t="t" r="r" b="b"/>
            <a:pathLst>
              <a:path w="950595" h="342264">
                <a:moveTo>
                  <a:pt x="697229" y="0"/>
                </a:moveTo>
                <a:lnTo>
                  <a:pt x="697229" y="126491"/>
                </a:lnTo>
                <a:lnTo>
                  <a:pt x="0" y="126491"/>
                </a:lnTo>
                <a:lnTo>
                  <a:pt x="0" y="215900"/>
                </a:lnTo>
                <a:lnTo>
                  <a:pt x="697229" y="215900"/>
                </a:lnTo>
                <a:lnTo>
                  <a:pt x="697229" y="342264"/>
                </a:lnTo>
                <a:lnTo>
                  <a:pt x="950086" y="171195"/>
                </a:lnTo>
                <a:lnTo>
                  <a:pt x="697229" y="0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3235" y="1377729"/>
            <a:ext cx="1583074" cy="1174323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607263" y="1581657"/>
            <a:ext cx="924560" cy="8794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indent="1270" algn="ctr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1,000+ </a:t>
            </a:r>
            <a:r>
              <a:rPr sz="1400" spc="-20" dirty="0">
                <a:solidFill>
                  <a:srgbClr val="FFFFFF"/>
                </a:solidFill>
                <a:latin typeface="Calibri"/>
                <a:cs typeface="Calibri"/>
              </a:rPr>
              <a:t>REITs/INVITs</a:t>
            </a:r>
            <a:endParaRPr sz="1400">
              <a:latin typeface="Calibri"/>
              <a:cs typeface="Calibri"/>
            </a:endParaRPr>
          </a:p>
          <a:p>
            <a:pPr marL="187960" marR="178435" indent="-1270" algn="ctr">
              <a:lnSpc>
                <a:spcPct val="100000"/>
              </a:lnSpc>
            </a:pP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Listed </a:t>
            </a:r>
            <a:r>
              <a:rPr sz="1400" spc="-25" dirty="0">
                <a:solidFill>
                  <a:srgbClr val="FFFFFF"/>
                </a:solidFill>
                <a:latin typeface="Calibri"/>
                <a:cs typeface="Calibri"/>
              </a:rPr>
              <a:t>globally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649769" y="1376418"/>
            <a:ext cx="1583074" cy="1175568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3041650" y="1701139"/>
            <a:ext cx="797560" cy="4800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5244" marR="5080" indent="-43180">
              <a:lnSpc>
                <a:spcPct val="106400"/>
              </a:lnSpc>
              <a:spcBef>
                <a:spcPts val="100"/>
              </a:spcBef>
            </a:pP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Across</a:t>
            </a:r>
            <a:r>
              <a:rPr sz="1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Calibri"/>
                <a:cs typeface="Calibri"/>
              </a:rPr>
              <a:t>40+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Countries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42449" y="1362956"/>
            <a:ext cx="1583074" cy="1175568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5339588" y="1484477"/>
            <a:ext cx="996315" cy="9309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indent="1270" algn="ctr">
              <a:lnSpc>
                <a:spcPct val="106100"/>
              </a:lnSpc>
              <a:spcBef>
                <a:spcPts val="105"/>
              </a:spcBef>
            </a:pP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Market </a:t>
            </a:r>
            <a:r>
              <a:rPr sz="1400" spc="-20" dirty="0">
                <a:solidFill>
                  <a:srgbClr val="FFFFFF"/>
                </a:solidFill>
                <a:latin typeface="Calibri"/>
                <a:cs typeface="Calibri"/>
              </a:rPr>
              <a:t>Capitalization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globally</a:t>
            </a:r>
            <a:endParaRPr sz="1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$5</a:t>
            </a:r>
            <a:r>
              <a:rPr sz="14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trillion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8739" y="6534708"/>
            <a:ext cx="11565890" cy="25019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5700"/>
              </a:lnSpc>
              <a:spcBef>
                <a:spcPts val="85"/>
              </a:spcBef>
            </a:pPr>
            <a:r>
              <a:rPr sz="700" spc="10" dirty="0">
                <a:latin typeface="Perpetua"/>
                <a:cs typeface="Perpetua"/>
              </a:rPr>
              <a:t>Source:</a:t>
            </a:r>
            <a:r>
              <a:rPr sz="700" spc="5" dirty="0">
                <a:latin typeface="Perpetua"/>
                <a:cs typeface="Perpetua"/>
              </a:rPr>
              <a:t> </a:t>
            </a:r>
            <a:r>
              <a:rPr sz="700" spc="10" dirty="0">
                <a:latin typeface="Perpetua"/>
                <a:cs typeface="Perpetua"/>
              </a:rPr>
              <a:t>Bharat</a:t>
            </a:r>
            <a:r>
              <a:rPr sz="700" spc="-10" dirty="0">
                <a:latin typeface="Perpetua"/>
                <a:cs typeface="Perpetua"/>
              </a:rPr>
              <a:t> </a:t>
            </a:r>
            <a:r>
              <a:rPr sz="700" spc="10" dirty="0">
                <a:latin typeface="Perpetua"/>
                <a:cs typeface="Perpetua"/>
              </a:rPr>
              <a:t>INVITs</a:t>
            </a:r>
            <a:r>
              <a:rPr sz="700" spc="-10" dirty="0">
                <a:latin typeface="Perpetua"/>
                <a:cs typeface="Perpetua"/>
              </a:rPr>
              <a:t> </a:t>
            </a:r>
            <a:r>
              <a:rPr sz="700" spc="10" dirty="0">
                <a:latin typeface="Perpetua"/>
                <a:cs typeface="Perpetua"/>
              </a:rPr>
              <a:t>Association</a:t>
            </a:r>
            <a:r>
              <a:rPr sz="700" spc="5" dirty="0">
                <a:latin typeface="Perpetua"/>
                <a:cs typeface="Perpetua"/>
              </a:rPr>
              <a:t> </a:t>
            </a:r>
            <a:r>
              <a:rPr sz="700" spc="10" dirty="0">
                <a:latin typeface="Perpetua"/>
                <a:cs typeface="Perpetua"/>
              </a:rPr>
              <a:t>PRIMER</a:t>
            </a:r>
            <a:r>
              <a:rPr sz="700" spc="-10" dirty="0">
                <a:latin typeface="Perpetua"/>
                <a:cs typeface="Perpetua"/>
              </a:rPr>
              <a:t> </a:t>
            </a:r>
            <a:r>
              <a:rPr sz="700" spc="10" dirty="0">
                <a:latin typeface="Perpetua"/>
                <a:cs typeface="Perpetua"/>
              </a:rPr>
              <a:t>April</a:t>
            </a:r>
            <a:r>
              <a:rPr sz="700" spc="-5" dirty="0">
                <a:latin typeface="Perpetua"/>
                <a:cs typeface="Perpetua"/>
              </a:rPr>
              <a:t> </a:t>
            </a:r>
            <a:r>
              <a:rPr sz="700" spc="10" dirty="0">
                <a:latin typeface="Perpetua"/>
                <a:cs typeface="Perpetua"/>
              </a:rPr>
              <a:t>2025</a:t>
            </a:r>
            <a:r>
              <a:rPr sz="700" spc="15" dirty="0">
                <a:latin typeface="Perpetua"/>
                <a:cs typeface="Perpetua"/>
              </a:rPr>
              <a:t> </a:t>
            </a:r>
            <a:r>
              <a:rPr sz="700" spc="10" dirty="0">
                <a:latin typeface="Perpetua"/>
                <a:cs typeface="Perpetua"/>
              </a:rPr>
              <a:t>and</a:t>
            </a:r>
            <a:r>
              <a:rPr sz="700" spc="-5" dirty="0">
                <a:latin typeface="Perpetua"/>
                <a:cs typeface="Perpetua"/>
              </a:rPr>
              <a:t> </a:t>
            </a:r>
            <a:r>
              <a:rPr sz="700" spc="10" dirty="0">
                <a:latin typeface="Perpetua"/>
                <a:cs typeface="Perpetua"/>
              </a:rPr>
              <a:t>Indian</a:t>
            </a:r>
            <a:r>
              <a:rPr sz="700" spc="-10" dirty="0">
                <a:latin typeface="Perpetua"/>
                <a:cs typeface="Perpetua"/>
              </a:rPr>
              <a:t> </a:t>
            </a:r>
            <a:r>
              <a:rPr sz="700" spc="10" dirty="0">
                <a:latin typeface="Perpetua"/>
                <a:cs typeface="Perpetua"/>
              </a:rPr>
              <a:t>REITs</a:t>
            </a:r>
            <a:r>
              <a:rPr sz="700" dirty="0">
                <a:latin typeface="Perpetua"/>
                <a:cs typeface="Perpetua"/>
              </a:rPr>
              <a:t> </a:t>
            </a:r>
            <a:r>
              <a:rPr sz="700" spc="10" dirty="0">
                <a:latin typeface="Perpetua"/>
                <a:cs typeface="Perpetua"/>
              </a:rPr>
              <a:t>Association</a:t>
            </a:r>
            <a:r>
              <a:rPr sz="700" spc="5" dirty="0">
                <a:latin typeface="Perpetua"/>
                <a:cs typeface="Perpetua"/>
              </a:rPr>
              <a:t> </a:t>
            </a:r>
            <a:r>
              <a:rPr sz="700" spc="10" dirty="0">
                <a:latin typeface="Perpetua"/>
                <a:cs typeface="Perpetua"/>
              </a:rPr>
              <a:t>April</a:t>
            </a:r>
            <a:r>
              <a:rPr sz="700" spc="-5" dirty="0">
                <a:latin typeface="Perpetua"/>
                <a:cs typeface="Perpetua"/>
              </a:rPr>
              <a:t> </a:t>
            </a:r>
            <a:r>
              <a:rPr sz="700" spc="10" dirty="0">
                <a:latin typeface="Perpetua"/>
                <a:cs typeface="Perpetua"/>
              </a:rPr>
              <a:t>2025</a:t>
            </a:r>
            <a:r>
              <a:rPr sz="700" spc="5" dirty="0">
                <a:latin typeface="Perpetua"/>
                <a:cs typeface="Perpetua"/>
              </a:rPr>
              <a:t> </a:t>
            </a:r>
            <a:r>
              <a:rPr sz="700" spc="10" dirty="0">
                <a:latin typeface="Perpetua"/>
                <a:cs typeface="Perpetua"/>
              </a:rPr>
              <a:t>and</a:t>
            </a:r>
            <a:r>
              <a:rPr sz="700" spc="-10" dirty="0">
                <a:latin typeface="Perpetua"/>
                <a:cs typeface="Perpetua"/>
              </a:rPr>
              <a:t> </a:t>
            </a:r>
            <a:r>
              <a:rPr sz="700" spc="10" dirty="0">
                <a:latin typeface="Perpetua"/>
                <a:cs typeface="Perpetua"/>
              </a:rPr>
              <a:t>Investing.com</a:t>
            </a:r>
            <a:r>
              <a:rPr sz="700" spc="-5" dirty="0">
                <a:latin typeface="Perpetua"/>
                <a:cs typeface="Perpetua"/>
              </a:rPr>
              <a:t> </a:t>
            </a:r>
            <a:r>
              <a:rPr sz="700" spc="10" dirty="0">
                <a:latin typeface="Perpetua"/>
                <a:cs typeface="Perpetua"/>
              </a:rPr>
              <a:t>G-sec</a:t>
            </a:r>
            <a:r>
              <a:rPr sz="700" spc="165" dirty="0">
                <a:latin typeface="Perpetua"/>
                <a:cs typeface="Perpetua"/>
              </a:rPr>
              <a:t> </a:t>
            </a:r>
            <a:r>
              <a:rPr sz="700" spc="10" dirty="0">
                <a:latin typeface="Perpetua"/>
                <a:cs typeface="Perpetua"/>
              </a:rPr>
              <a:t>Yields</a:t>
            </a:r>
            <a:r>
              <a:rPr sz="700" spc="145" dirty="0">
                <a:latin typeface="Perpetua"/>
                <a:cs typeface="Perpetua"/>
              </a:rPr>
              <a:t> </a:t>
            </a:r>
            <a:r>
              <a:rPr sz="700" spc="10" dirty="0">
                <a:latin typeface="Perpetua"/>
                <a:cs typeface="Perpetua"/>
              </a:rPr>
              <a:t>India</a:t>
            </a:r>
            <a:r>
              <a:rPr sz="700" spc="-10" dirty="0">
                <a:latin typeface="Perpetua"/>
                <a:cs typeface="Perpetua"/>
              </a:rPr>
              <a:t> </a:t>
            </a:r>
            <a:r>
              <a:rPr sz="700" dirty="0">
                <a:latin typeface="Perpetua"/>
                <a:cs typeface="Perpetua"/>
              </a:rPr>
              <a:t>G-</a:t>
            </a:r>
            <a:r>
              <a:rPr sz="700" spc="10" dirty="0">
                <a:latin typeface="Perpetua"/>
                <a:cs typeface="Perpetua"/>
              </a:rPr>
              <a:t>Sec</a:t>
            </a:r>
            <a:r>
              <a:rPr sz="700" spc="-5" dirty="0">
                <a:latin typeface="Perpetua"/>
                <a:cs typeface="Perpetua"/>
              </a:rPr>
              <a:t> </a:t>
            </a:r>
            <a:r>
              <a:rPr sz="700" spc="10" dirty="0">
                <a:latin typeface="Perpetua"/>
                <a:cs typeface="Perpetua"/>
              </a:rPr>
              <a:t>&amp;</a:t>
            </a:r>
            <a:r>
              <a:rPr sz="700" dirty="0">
                <a:latin typeface="Perpetua"/>
                <a:cs typeface="Perpetua"/>
              </a:rPr>
              <a:t> </a:t>
            </a:r>
            <a:r>
              <a:rPr sz="700" spc="10" dirty="0">
                <a:latin typeface="Perpetua"/>
                <a:cs typeface="Perpetua"/>
              </a:rPr>
              <a:t>REIT/INVIT</a:t>
            </a:r>
            <a:r>
              <a:rPr sz="700" spc="-10" dirty="0">
                <a:latin typeface="Perpetua"/>
                <a:cs typeface="Perpetua"/>
              </a:rPr>
              <a:t> </a:t>
            </a:r>
            <a:r>
              <a:rPr sz="700" spc="10" dirty="0">
                <a:latin typeface="Perpetua"/>
                <a:cs typeface="Perpetua"/>
              </a:rPr>
              <a:t>Yield:</a:t>
            </a:r>
            <a:r>
              <a:rPr sz="700" spc="-5" dirty="0">
                <a:latin typeface="Perpetua"/>
                <a:cs typeface="Perpetua"/>
              </a:rPr>
              <a:t> </a:t>
            </a:r>
            <a:r>
              <a:rPr sz="700" spc="10" dirty="0">
                <a:latin typeface="Perpetua"/>
                <a:cs typeface="Perpetua"/>
              </a:rPr>
              <a:t>Reserve</a:t>
            </a:r>
            <a:r>
              <a:rPr sz="700" spc="-5" dirty="0">
                <a:latin typeface="Perpetua"/>
                <a:cs typeface="Perpetua"/>
              </a:rPr>
              <a:t> </a:t>
            </a:r>
            <a:r>
              <a:rPr sz="700" spc="10" dirty="0">
                <a:latin typeface="Perpetua"/>
                <a:cs typeface="Perpetua"/>
              </a:rPr>
              <a:t>Bank</a:t>
            </a:r>
            <a:r>
              <a:rPr sz="700" spc="5" dirty="0">
                <a:latin typeface="Perpetua"/>
                <a:cs typeface="Perpetua"/>
              </a:rPr>
              <a:t> </a:t>
            </a:r>
            <a:r>
              <a:rPr sz="700" spc="10" dirty="0">
                <a:latin typeface="Perpetua"/>
                <a:cs typeface="Perpetua"/>
              </a:rPr>
              <a:t>of</a:t>
            </a:r>
            <a:r>
              <a:rPr sz="700" spc="-5" dirty="0">
                <a:latin typeface="Perpetua"/>
                <a:cs typeface="Perpetua"/>
              </a:rPr>
              <a:t> </a:t>
            </a:r>
            <a:r>
              <a:rPr sz="700" spc="10" dirty="0">
                <a:latin typeface="Perpetua"/>
                <a:cs typeface="Perpetua"/>
              </a:rPr>
              <a:t>India</a:t>
            </a:r>
            <a:r>
              <a:rPr sz="700" spc="-10" dirty="0">
                <a:latin typeface="Perpetua"/>
                <a:cs typeface="Perpetua"/>
              </a:rPr>
              <a:t> </a:t>
            </a:r>
            <a:r>
              <a:rPr sz="700" spc="10" dirty="0">
                <a:latin typeface="Perpetua"/>
                <a:cs typeface="Perpetua"/>
              </a:rPr>
              <a:t>(RBI)</a:t>
            </a:r>
            <a:r>
              <a:rPr sz="700" spc="20" dirty="0">
                <a:latin typeface="Perpetua"/>
                <a:cs typeface="Perpetua"/>
              </a:rPr>
              <a:t> </a:t>
            </a:r>
            <a:r>
              <a:rPr sz="700" spc="10" dirty="0">
                <a:latin typeface="Perpetua"/>
                <a:cs typeface="Perpetua"/>
              </a:rPr>
              <a:t>–</a:t>
            </a:r>
            <a:r>
              <a:rPr sz="700" spc="-15" dirty="0">
                <a:latin typeface="Perpetua"/>
                <a:cs typeface="Perpetua"/>
              </a:rPr>
              <a:t> </a:t>
            </a:r>
            <a:r>
              <a:rPr sz="700" u="sng" spc="10" dirty="0">
                <a:solidFill>
                  <a:srgbClr val="2C6CF0"/>
                </a:solidFill>
                <a:uFill>
                  <a:solidFill>
                    <a:srgbClr val="2C6CF0"/>
                  </a:solidFill>
                </a:uFill>
                <a:latin typeface="Perpetua"/>
                <a:cs typeface="Perpetua"/>
                <a:hlinkClick r:id="rId5"/>
              </a:rPr>
              <a:t>www.rbi.org.in</a:t>
            </a:r>
            <a:r>
              <a:rPr sz="700" u="none" spc="10" dirty="0">
                <a:latin typeface="Perpetua"/>
                <a:cs typeface="Perpetua"/>
              </a:rPr>
              <a:t>,</a:t>
            </a:r>
            <a:r>
              <a:rPr sz="700" u="none" spc="-30" dirty="0">
                <a:latin typeface="Perpetua"/>
                <a:cs typeface="Perpetua"/>
              </a:rPr>
              <a:t> </a:t>
            </a:r>
            <a:r>
              <a:rPr sz="700" u="none" spc="10" dirty="0">
                <a:latin typeface="Perpetua"/>
                <a:cs typeface="Perpetua"/>
              </a:rPr>
              <a:t>Yield</a:t>
            </a:r>
            <a:r>
              <a:rPr sz="700" u="none" spc="-10" dirty="0">
                <a:latin typeface="Perpetua"/>
                <a:cs typeface="Perpetua"/>
              </a:rPr>
              <a:t> </a:t>
            </a:r>
            <a:r>
              <a:rPr sz="700" u="none" spc="10" dirty="0">
                <a:latin typeface="Perpetua"/>
                <a:cs typeface="Perpetua"/>
              </a:rPr>
              <a:t>data</a:t>
            </a:r>
            <a:r>
              <a:rPr sz="700" u="none" spc="-10" dirty="0">
                <a:latin typeface="Perpetua"/>
                <a:cs typeface="Perpetua"/>
              </a:rPr>
              <a:t> </a:t>
            </a:r>
            <a:r>
              <a:rPr sz="700" u="none" spc="10" dirty="0">
                <a:latin typeface="Perpetua"/>
                <a:cs typeface="Perpetua"/>
              </a:rPr>
              <a:t>from</a:t>
            </a:r>
            <a:r>
              <a:rPr sz="700" u="none" spc="-5" dirty="0">
                <a:latin typeface="Perpetua"/>
                <a:cs typeface="Perpetua"/>
              </a:rPr>
              <a:t> </a:t>
            </a:r>
            <a:r>
              <a:rPr sz="700" u="none" spc="10" dirty="0">
                <a:latin typeface="Perpetua"/>
                <a:cs typeface="Perpetua"/>
              </a:rPr>
              <a:t>public</a:t>
            </a:r>
            <a:r>
              <a:rPr sz="700" u="none" dirty="0">
                <a:latin typeface="Perpetua"/>
                <a:cs typeface="Perpetua"/>
              </a:rPr>
              <a:t> disclosures</a:t>
            </a:r>
            <a:r>
              <a:rPr sz="700" u="none" spc="-10" dirty="0">
                <a:latin typeface="Perpetua"/>
                <a:cs typeface="Perpetua"/>
              </a:rPr>
              <a:t> </a:t>
            </a:r>
            <a:r>
              <a:rPr sz="700" u="none" spc="10" dirty="0">
                <a:latin typeface="Perpetua"/>
                <a:cs typeface="Perpetua"/>
              </a:rPr>
              <a:t>of</a:t>
            </a:r>
            <a:r>
              <a:rPr sz="700" u="none" spc="-5" dirty="0">
                <a:latin typeface="Perpetua"/>
                <a:cs typeface="Perpetua"/>
              </a:rPr>
              <a:t> </a:t>
            </a:r>
            <a:r>
              <a:rPr sz="700" u="none" spc="10" dirty="0">
                <a:latin typeface="Perpetua"/>
                <a:cs typeface="Perpetua"/>
              </a:rPr>
              <a:t>Embassy</a:t>
            </a:r>
            <a:r>
              <a:rPr sz="700" u="none" spc="-15" dirty="0">
                <a:latin typeface="Perpetua"/>
                <a:cs typeface="Perpetua"/>
              </a:rPr>
              <a:t> </a:t>
            </a:r>
            <a:r>
              <a:rPr sz="700" u="none" spc="10" dirty="0">
                <a:latin typeface="Perpetua"/>
                <a:cs typeface="Perpetua"/>
              </a:rPr>
              <a:t>REIT,</a:t>
            </a:r>
            <a:r>
              <a:rPr sz="700" u="none" spc="5" dirty="0">
                <a:latin typeface="Perpetua"/>
                <a:cs typeface="Perpetua"/>
              </a:rPr>
              <a:t> </a:t>
            </a:r>
            <a:r>
              <a:rPr sz="700" u="none" spc="10" dirty="0">
                <a:latin typeface="Perpetua"/>
                <a:cs typeface="Perpetua"/>
              </a:rPr>
              <a:t>INDIGRID,</a:t>
            </a:r>
            <a:r>
              <a:rPr sz="700" u="none" spc="-25" dirty="0">
                <a:latin typeface="Perpetua"/>
                <a:cs typeface="Perpetua"/>
              </a:rPr>
              <a:t> </a:t>
            </a:r>
            <a:r>
              <a:rPr sz="700" u="none" spc="10" dirty="0">
                <a:latin typeface="Perpetua"/>
                <a:cs typeface="Perpetua"/>
              </a:rPr>
              <a:t>Nexus</a:t>
            </a:r>
            <a:r>
              <a:rPr sz="700" u="none" spc="-10" dirty="0">
                <a:latin typeface="Perpetua"/>
                <a:cs typeface="Perpetua"/>
              </a:rPr>
              <a:t> </a:t>
            </a:r>
            <a:r>
              <a:rPr sz="700" u="none" spc="10" dirty="0">
                <a:latin typeface="Perpetua"/>
                <a:cs typeface="Perpetua"/>
              </a:rPr>
              <a:t>Select,</a:t>
            </a:r>
            <a:r>
              <a:rPr sz="700" u="none" spc="5" dirty="0">
                <a:latin typeface="Perpetua"/>
                <a:cs typeface="Perpetua"/>
              </a:rPr>
              <a:t> </a:t>
            </a:r>
            <a:r>
              <a:rPr sz="700" u="none" spc="10" dirty="0">
                <a:latin typeface="Perpetua"/>
                <a:cs typeface="Perpetua"/>
              </a:rPr>
              <a:t>etc.</a:t>
            </a:r>
            <a:r>
              <a:rPr sz="700" u="none" spc="5" dirty="0">
                <a:latin typeface="Perpetua"/>
                <a:cs typeface="Perpetua"/>
              </a:rPr>
              <a:t> </a:t>
            </a:r>
            <a:r>
              <a:rPr sz="700" u="none" spc="10" dirty="0">
                <a:latin typeface="Perpetua"/>
                <a:cs typeface="Perpetua"/>
              </a:rPr>
              <a:t>Source:</a:t>
            </a:r>
            <a:r>
              <a:rPr sz="700" u="none" spc="25" dirty="0">
                <a:latin typeface="Perpetua"/>
                <a:cs typeface="Perpetua"/>
              </a:rPr>
              <a:t> </a:t>
            </a:r>
            <a:r>
              <a:rPr sz="700" u="sng" spc="10" dirty="0">
                <a:solidFill>
                  <a:srgbClr val="2C6CF0"/>
                </a:solidFill>
                <a:uFill>
                  <a:solidFill>
                    <a:srgbClr val="2C6CF0"/>
                  </a:solidFill>
                </a:uFill>
                <a:latin typeface="Perpetua"/>
                <a:cs typeface="Perpetua"/>
                <a:hlinkClick r:id="rId6"/>
              </a:rPr>
              <a:t>Sorti</a:t>
            </a:r>
            <a:r>
              <a:rPr sz="700" u="sng" spc="10" dirty="0">
                <a:solidFill>
                  <a:srgbClr val="2C6CF0"/>
                </a:solidFill>
                <a:uFill>
                  <a:solidFill>
                    <a:srgbClr val="2C6CF0"/>
                  </a:solidFill>
                </a:uFill>
                <a:latin typeface="Perpetua"/>
                <a:cs typeface="Perpetua"/>
              </a:rPr>
              <a:t>s</a:t>
            </a:r>
            <a:r>
              <a:rPr sz="700" u="sng" spc="-10" dirty="0">
                <a:solidFill>
                  <a:srgbClr val="2C6CF0"/>
                </a:solidFill>
                <a:uFill>
                  <a:solidFill>
                    <a:srgbClr val="2C6CF0"/>
                  </a:solidFill>
                </a:uFill>
                <a:latin typeface="Perpetua"/>
                <a:cs typeface="Perpetua"/>
              </a:rPr>
              <a:t> </a:t>
            </a:r>
            <a:r>
              <a:rPr sz="700" u="sng" spc="10" dirty="0">
                <a:solidFill>
                  <a:srgbClr val="2C6CF0"/>
                </a:solidFill>
                <a:uFill>
                  <a:solidFill>
                    <a:srgbClr val="2C6CF0"/>
                  </a:solidFill>
                </a:uFill>
                <a:latin typeface="Perpetua"/>
                <a:cs typeface="Perpetua"/>
                <a:hlinkClick r:id="rId6"/>
              </a:rPr>
              <a:t>Blo</a:t>
            </a:r>
            <a:r>
              <a:rPr sz="700" u="sng" spc="10" dirty="0">
                <a:solidFill>
                  <a:srgbClr val="2C6CF0"/>
                </a:solidFill>
                <a:uFill>
                  <a:solidFill>
                    <a:srgbClr val="2C6CF0"/>
                  </a:solidFill>
                </a:uFill>
                <a:latin typeface="Perpetua"/>
                <a:cs typeface="Perpetua"/>
              </a:rPr>
              <a:t>g</a:t>
            </a:r>
            <a:r>
              <a:rPr sz="700" u="sng" spc="-10" dirty="0">
                <a:solidFill>
                  <a:srgbClr val="2C6CF0"/>
                </a:solidFill>
                <a:uFill>
                  <a:solidFill>
                    <a:srgbClr val="2C6CF0"/>
                  </a:solidFill>
                </a:uFill>
                <a:latin typeface="Perpetua"/>
                <a:cs typeface="Perpetua"/>
              </a:rPr>
              <a:t> </a:t>
            </a:r>
            <a:r>
              <a:rPr sz="700" u="sng" spc="10" dirty="0">
                <a:solidFill>
                  <a:srgbClr val="2C6CF0"/>
                </a:solidFill>
                <a:uFill>
                  <a:solidFill>
                    <a:srgbClr val="2C6CF0"/>
                  </a:solidFill>
                </a:uFill>
                <a:latin typeface="Perpetua"/>
                <a:cs typeface="Perpetua"/>
                <a:hlinkClick r:id="rId6"/>
              </a:rPr>
              <a:t>–</a:t>
            </a:r>
            <a:r>
              <a:rPr sz="700" u="sng" spc="-5" dirty="0">
                <a:solidFill>
                  <a:srgbClr val="2C6CF0"/>
                </a:solidFill>
                <a:uFill>
                  <a:solidFill>
                    <a:srgbClr val="2C6CF0"/>
                  </a:solidFill>
                </a:uFill>
                <a:latin typeface="Perpetua"/>
                <a:cs typeface="Perpetua"/>
              </a:rPr>
              <a:t> </a:t>
            </a:r>
            <a:r>
              <a:rPr sz="700" u="sng" spc="10" dirty="0">
                <a:solidFill>
                  <a:srgbClr val="2C6CF0"/>
                </a:solidFill>
                <a:uFill>
                  <a:solidFill>
                    <a:srgbClr val="2C6CF0"/>
                  </a:solidFill>
                </a:uFill>
                <a:latin typeface="Perpetua"/>
                <a:cs typeface="Perpetua"/>
                <a:hlinkClick r:id="rId6"/>
              </a:rPr>
              <a:t>REITs</a:t>
            </a:r>
            <a:r>
              <a:rPr sz="700" u="sng" spc="5" dirty="0">
                <a:solidFill>
                  <a:srgbClr val="2C6CF0"/>
                </a:solidFill>
                <a:uFill>
                  <a:solidFill>
                    <a:srgbClr val="2C6CF0"/>
                  </a:solidFill>
                </a:uFill>
                <a:latin typeface="Perpetua"/>
                <a:cs typeface="Perpetua"/>
                <a:hlinkClick r:id="rId6"/>
              </a:rPr>
              <a:t> </a:t>
            </a:r>
            <a:r>
              <a:rPr sz="700" u="sng" spc="10" dirty="0">
                <a:solidFill>
                  <a:srgbClr val="2C6CF0"/>
                </a:solidFill>
                <a:uFill>
                  <a:solidFill>
                    <a:srgbClr val="2C6CF0"/>
                  </a:solidFill>
                </a:uFill>
                <a:latin typeface="Perpetua"/>
                <a:cs typeface="Perpetua"/>
                <a:hlinkClick r:id="rId6"/>
              </a:rPr>
              <a:t>vs</a:t>
            </a:r>
            <a:r>
              <a:rPr sz="700" u="sng" spc="-10" dirty="0">
                <a:solidFill>
                  <a:srgbClr val="2C6CF0"/>
                </a:solidFill>
                <a:uFill>
                  <a:solidFill>
                    <a:srgbClr val="2C6CF0"/>
                  </a:solidFill>
                </a:uFill>
                <a:latin typeface="Perpetua"/>
                <a:cs typeface="Perpetua"/>
                <a:hlinkClick r:id="rId6"/>
              </a:rPr>
              <a:t> </a:t>
            </a:r>
            <a:r>
              <a:rPr sz="700" u="sng" spc="10" dirty="0">
                <a:solidFill>
                  <a:srgbClr val="2C6CF0"/>
                </a:solidFill>
                <a:uFill>
                  <a:solidFill>
                    <a:srgbClr val="2C6CF0"/>
                  </a:solidFill>
                </a:uFill>
                <a:latin typeface="Perpetua"/>
                <a:cs typeface="Perpetua"/>
                <a:hlinkClick r:id="rId6"/>
              </a:rPr>
              <a:t>Other</a:t>
            </a:r>
            <a:r>
              <a:rPr sz="700" u="sng" dirty="0">
                <a:solidFill>
                  <a:srgbClr val="2C6CF0"/>
                </a:solidFill>
                <a:uFill>
                  <a:solidFill>
                    <a:srgbClr val="2C6CF0"/>
                  </a:solidFill>
                </a:uFill>
                <a:latin typeface="Perpetua"/>
                <a:cs typeface="Perpetua"/>
                <a:hlinkClick r:id="rId6"/>
              </a:rPr>
              <a:t> </a:t>
            </a:r>
            <a:r>
              <a:rPr sz="700" u="sng" spc="-10" dirty="0">
                <a:solidFill>
                  <a:srgbClr val="2C6CF0"/>
                </a:solidFill>
                <a:uFill>
                  <a:solidFill>
                    <a:srgbClr val="2C6CF0"/>
                  </a:solidFill>
                </a:uFill>
                <a:latin typeface="Perpetua"/>
                <a:cs typeface="Perpetua"/>
                <a:hlinkClick r:id="rId6"/>
              </a:rPr>
              <a:t>Financia</a:t>
            </a:r>
            <a:r>
              <a:rPr sz="700" u="none" spc="-10" dirty="0">
                <a:solidFill>
                  <a:srgbClr val="2C6CF0"/>
                </a:solidFill>
                <a:latin typeface="Perpetua"/>
                <a:cs typeface="Perpetua"/>
                <a:hlinkClick r:id="rId6"/>
              </a:rPr>
              <a:t>l</a:t>
            </a:r>
            <a:r>
              <a:rPr sz="700" u="none" spc="500" dirty="0">
                <a:solidFill>
                  <a:srgbClr val="2C6CF0"/>
                </a:solidFill>
                <a:latin typeface="Perpetua"/>
                <a:cs typeface="Perpetua"/>
              </a:rPr>
              <a:t> </a:t>
            </a:r>
            <a:r>
              <a:rPr sz="700" u="sng" spc="10" dirty="0">
                <a:solidFill>
                  <a:srgbClr val="2C6CF0"/>
                </a:solidFill>
                <a:uFill>
                  <a:solidFill>
                    <a:srgbClr val="2C6CF0"/>
                  </a:solidFill>
                </a:uFill>
                <a:latin typeface="Perpetua"/>
                <a:cs typeface="Perpetua"/>
                <a:hlinkClick r:id="rId6"/>
              </a:rPr>
              <a:t>Instrume</a:t>
            </a:r>
            <a:r>
              <a:rPr sz="700" u="none" spc="10" dirty="0">
                <a:latin typeface="Perpetua"/>
                <a:cs typeface="Perpetua"/>
              </a:rPr>
              <a:t>,</a:t>
            </a:r>
            <a:r>
              <a:rPr sz="700" u="none" spc="-15" dirty="0">
                <a:latin typeface="Perpetua"/>
                <a:cs typeface="Perpetua"/>
              </a:rPr>
              <a:t> </a:t>
            </a:r>
            <a:r>
              <a:rPr sz="700" u="none" spc="10" dirty="0">
                <a:latin typeface="Perpetua"/>
                <a:cs typeface="Perpetua"/>
              </a:rPr>
              <a:t>US</a:t>
            </a:r>
            <a:r>
              <a:rPr sz="700" u="none" spc="-10" dirty="0">
                <a:latin typeface="Perpetua"/>
                <a:cs typeface="Perpetua"/>
              </a:rPr>
              <a:t> </a:t>
            </a:r>
            <a:r>
              <a:rPr sz="700" u="none" spc="10" dirty="0">
                <a:latin typeface="Perpetua"/>
                <a:cs typeface="Perpetua"/>
              </a:rPr>
              <a:t>REIT</a:t>
            </a:r>
            <a:r>
              <a:rPr sz="700" u="none" spc="15" dirty="0">
                <a:latin typeface="Perpetua"/>
                <a:cs typeface="Perpetua"/>
              </a:rPr>
              <a:t> </a:t>
            </a:r>
            <a:r>
              <a:rPr sz="700" u="none" spc="10" dirty="0">
                <a:latin typeface="Perpetua"/>
                <a:cs typeface="Perpetua"/>
              </a:rPr>
              <a:t>Yield</a:t>
            </a:r>
            <a:r>
              <a:rPr sz="700" u="none" spc="-5" dirty="0">
                <a:latin typeface="Perpetua"/>
                <a:cs typeface="Perpetua"/>
              </a:rPr>
              <a:t> </a:t>
            </a:r>
            <a:r>
              <a:rPr sz="700" u="none" spc="10" dirty="0">
                <a:latin typeface="Perpetua"/>
                <a:cs typeface="Perpetua"/>
              </a:rPr>
              <a:t>&amp;</a:t>
            </a:r>
            <a:r>
              <a:rPr sz="700" u="none" dirty="0">
                <a:latin typeface="Perpetua"/>
                <a:cs typeface="Perpetua"/>
              </a:rPr>
              <a:t> </a:t>
            </a:r>
            <a:r>
              <a:rPr sz="700" u="none" spc="10" dirty="0">
                <a:latin typeface="Perpetua"/>
                <a:cs typeface="Perpetua"/>
              </a:rPr>
              <a:t>10Y</a:t>
            </a:r>
            <a:r>
              <a:rPr sz="700" u="none" spc="5" dirty="0">
                <a:latin typeface="Perpetua"/>
                <a:cs typeface="Perpetua"/>
              </a:rPr>
              <a:t> </a:t>
            </a:r>
            <a:r>
              <a:rPr sz="700" u="none" spc="10" dirty="0">
                <a:latin typeface="Perpetua"/>
                <a:cs typeface="Perpetua"/>
              </a:rPr>
              <a:t>Treasury:</a:t>
            </a:r>
            <a:r>
              <a:rPr sz="700" u="none" spc="-5" dirty="0">
                <a:latin typeface="Perpetua"/>
                <a:cs typeface="Perpetua"/>
              </a:rPr>
              <a:t> </a:t>
            </a:r>
            <a:r>
              <a:rPr sz="700" u="none" spc="10" dirty="0">
                <a:latin typeface="Perpetua"/>
                <a:cs typeface="Perpetua"/>
              </a:rPr>
              <a:t>NAREIT</a:t>
            </a:r>
            <a:r>
              <a:rPr sz="700" u="none" spc="5" dirty="0">
                <a:latin typeface="Perpetua"/>
                <a:cs typeface="Perpetua"/>
              </a:rPr>
              <a:t> </a:t>
            </a:r>
            <a:r>
              <a:rPr sz="700" u="none" spc="10" dirty="0">
                <a:latin typeface="Perpetua"/>
                <a:cs typeface="Perpetua"/>
              </a:rPr>
              <a:t>(National</a:t>
            </a:r>
            <a:r>
              <a:rPr sz="700" u="none" spc="-15" dirty="0">
                <a:latin typeface="Perpetua"/>
                <a:cs typeface="Perpetua"/>
              </a:rPr>
              <a:t> </a:t>
            </a:r>
            <a:r>
              <a:rPr sz="700" u="none" spc="10" dirty="0">
                <a:latin typeface="Perpetua"/>
                <a:cs typeface="Perpetua"/>
              </a:rPr>
              <a:t>Association of</a:t>
            </a:r>
            <a:r>
              <a:rPr sz="700" u="none" dirty="0">
                <a:latin typeface="Perpetua"/>
                <a:cs typeface="Perpetua"/>
              </a:rPr>
              <a:t> </a:t>
            </a:r>
            <a:r>
              <a:rPr sz="700" u="none" spc="10" dirty="0">
                <a:latin typeface="Perpetua"/>
                <a:cs typeface="Perpetua"/>
              </a:rPr>
              <a:t>Real</a:t>
            </a:r>
            <a:r>
              <a:rPr sz="700" u="none" dirty="0">
                <a:latin typeface="Perpetua"/>
                <a:cs typeface="Perpetua"/>
              </a:rPr>
              <a:t> </a:t>
            </a:r>
            <a:r>
              <a:rPr sz="700" u="none" spc="10" dirty="0">
                <a:latin typeface="Perpetua"/>
                <a:cs typeface="Perpetua"/>
              </a:rPr>
              <a:t>Estate</a:t>
            </a:r>
            <a:r>
              <a:rPr sz="700" u="none" dirty="0">
                <a:latin typeface="Perpetua"/>
                <a:cs typeface="Perpetua"/>
              </a:rPr>
              <a:t> </a:t>
            </a:r>
            <a:r>
              <a:rPr sz="700" u="none" spc="10" dirty="0">
                <a:latin typeface="Perpetua"/>
                <a:cs typeface="Perpetua"/>
              </a:rPr>
              <a:t>Investment</a:t>
            </a:r>
            <a:r>
              <a:rPr sz="700" u="none" dirty="0">
                <a:latin typeface="Perpetua"/>
                <a:cs typeface="Perpetua"/>
              </a:rPr>
              <a:t> </a:t>
            </a:r>
            <a:r>
              <a:rPr sz="700" u="none" spc="10" dirty="0">
                <a:latin typeface="Perpetua"/>
                <a:cs typeface="Perpetua"/>
              </a:rPr>
              <a:t>Trusts)</a:t>
            </a:r>
            <a:r>
              <a:rPr sz="700" u="none" spc="15" dirty="0">
                <a:latin typeface="Perpetua"/>
                <a:cs typeface="Perpetua"/>
              </a:rPr>
              <a:t> </a:t>
            </a:r>
            <a:r>
              <a:rPr sz="700" u="none" spc="10" dirty="0">
                <a:latin typeface="Perpetua"/>
                <a:cs typeface="Perpetua"/>
              </a:rPr>
              <a:t>–</a:t>
            </a:r>
            <a:r>
              <a:rPr sz="700" u="none" dirty="0">
                <a:latin typeface="Perpetua"/>
                <a:cs typeface="Perpetua"/>
              </a:rPr>
              <a:t> </a:t>
            </a:r>
            <a:r>
              <a:rPr sz="700" u="sng" spc="10" dirty="0">
                <a:solidFill>
                  <a:srgbClr val="2C6CF0"/>
                </a:solidFill>
                <a:uFill>
                  <a:solidFill>
                    <a:srgbClr val="2C6CF0"/>
                  </a:solidFill>
                </a:uFill>
                <a:latin typeface="Perpetua"/>
                <a:cs typeface="Perpetua"/>
                <a:hlinkClick r:id="rId7"/>
              </a:rPr>
              <a:t>www.reit.com</a:t>
            </a:r>
            <a:r>
              <a:rPr sz="700" u="none" spc="10" dirty="0">
                <a:latin typeface="Perpetua"/>
                <a:cs typeface="Perpetua"/>
              </a:rPr>
              <a:t>,</a:t>
            </a:r>
            <a:r>
              <a:rPr sz="700" u="none" spc="-15" dirty="0">
                <a:latin typeface="Perpetua"/>
                <a:cs typeface="Perpetua"/>
              </a:rPr>
              <a:t> </a:t>
            </a:r>
            <a:r>
              <a:rPr sz="700" u="none" spc="10" dirty="0">
                <a:latin typeface="Perpetua"/>
                <a:cs typeface="Perpetua"/>
              </a:rPr>
              <a:t>U.S.</a:t>
            </a:r>
            <a:r>
              <a:rPr sz="700" u="none" spc="-15" dirty="0">
                <a:latin typeface="Perpetua"/>
                <a:cs typeface="Perpetua"/>
              </a:rPr>
              <a:t> </a:t>
            </a:r>
            <a:r>
              <a:rPr sz="700" u="none" spc="10" dirty="0">
                <a:latin typeface="Perpetua"/>
                <a:cs typeface="Perpetua"/>
              </a:rPr>
              <a:t>Treasury</a:t>
            </a:r>
            <a:r>
              <a:rPr sz="700" u="none" spc="-10" dirty="0">
                <a:latin typeface="Perpetua"/>
                <a:cs typeface="Perpetua"/>
              </a:rPr>
              <a:t> </a:t>
            </a:r>
            <a:r>
              <a:rPr sz="700" u="none" spc="10" dirty="0">
                <a:latin typeface="Perpetua"/>
                <a:cs typeface="Perpetua"/>
              </a:rPr>
              <a:t>Yield</a:t>
            </a:r>
            <a:r>
              <a:rPr sz="700" u="none" spc="15" dirty="0">
                <a:latin typeface="Perpetua"/>
                <a:cs typeface="Perpetua"/>
              </a:rPr>
              <a:t> </a:t>
            </a:r>
            <a:r>
              <a:rPr sz="700" u="none" spc="10" dirty="0">
                <a:latin typeface="Perpetua"/>
                <a:cs typeface="Perpetua"/>
              </a:rPr>
              <a:t>–</a:t>
            </a:r>
            <a:r>
              <a:rPr sz="700" u="none" spc="-10" dirty="0">
                <a:latin typeface="Perpetua"/>
                <a:cs typeface="Perpetua"/>
              </a:rPr>
              <a:t> </a:t>
            </a:r>
            <a:r>
              <a:rPr sz="700" u="sng" spc="10" dirty="0">
                <a:solidFill>
                  <a:srgbClr val="2C6CF0"/>
                </a:solidFill>
                <a:uFill>
                  <a:solidFill>
                    <a:srgbClr val="2C6CF0"/>
                  </a:solidFill>
                </a:uFill>
                <a:latin typeface="Perpetua"/>
                <a:cs typeface="Perpetua"/>
                <a:hlinkClick r:id="rId8"/>
              </a:rPr>
              <a:t>www.treasury.gov</a:t>
            </a:r>
            <a:r>
              <a:rPr sz="700" u="none" spc="10" dirty="0">
                <a:latin typeface="Perpetua"/>
                <a:cs typeface="Perpetua"/>
              </a:rPr>
              <a:t>;</a:t>
            </a:r>
            <a:r>
              <a:rPr sz="700" u="none" spc="-25" dirty="0">
                <a:latin typeface="Perpetua"/>
                <a:cs typeface="Perpetua"/>
              </a:rPr>
              <a:t> </a:t>
            </a:r>
            <a:r>
              <a:rPr sz="700" u="none" spc="10" dirty="0">
                <a:latin typeface="Perpetua"/>
                <a:cs typeface="Perpetua"/>
              </a:rPr>
              <a:t>US</a:t>
            </a:r>
            <a:r>
              <a:rPr sz="700" u="none" spc="-10" dirty="0">
                <a:latin typeface="Perpetua"/>
                <a:cs typeface="Perpetua"/>
              </a:rPr>
              <a:t> </a:t>
            </a:r>
            <a:r>
              <a:rPr sz="700" u="none" spc="10" dirty="0">
                <a:latin typeface="Perpetua"/>
                <a:cs typeface="Perpetua"/>
              </a:rPr>
              <a:t>REIT</a:t>
            </a:r>
            <a:r>
              <a:rPr sz="700" u="none" spc="15" dirty="0">
                <a:latin typeface="Perpetua"/>
                <a:cs typeface="Perpetua"/>
              </a:rPr>
              <a:t> </a:t>
            </a:r>
            <a:r>
              <a:rPr sz="700" u="none" spc="10" dirty="0">
                <a:latin typeface="Perpetua"/>
                <a:cs typeface="Perpetua"/>
              </a:rPr>
              <a:t>Performance</a:t>
            </a:r>
            <a:r>
              <a:rPr sz="700" u="none" spc="-15" dirty="0">
                <a:latin typeface="Perpetua"/>
                <a:cs typeface="Perpetua"/>
              </a:rPr>
              <a:t> </a:t>
            </a:r>
            <a:r>
              <a:rPr sz="700" u="none" spc="10" dirty="0">
                <a:latin typeface="Perpetua"/>
                <a:cs typeface="Perpetua"/>
              </a:rPr>
              <a:t>is</a:t>
            </a:r>
            <a:r>
              <a:rPr sz="700" u="none" dirty="0">
                <a:latin typeface="Perpetua"/>
                <a:cs typeface="Perpetua"/>
              </a:rPr>
              <a:t> </a:t>
            </a:r>
            <a:r>
              <a:rPr sz="700" u="none" spc="10" dirty="0">
                <a:latin typeface="Perpetua"/>
                <a:cs typeface="Perpetua"/>
              </a:rPr>
              <a:t>upto year</a:t>
            </a:r>
            <a:r>
              <a:rPr sz="700" u="none" spc="-5" dirty="0">
                <a:latin typeface="Perpetua"/>
                <a:cs typeface="Perpetua"/>
              </a:rPr>
              <a:t> </a:t>
            </a:r>
            <a:r>
              <a:rPr sz="700" u="none" spc="10" dirty="0">
                <a:latin typeface="Perpetua"/>
                <a:cs typeface="Perpetua"/>
              </a:rPr>
              <a:t>2023. </a:t>
            </a:r>
            <a:r>
              <a:rPr sz="700" u="sng" spc="10" dirty="0">
                <a:uFill>
                  <a:solidFill>
                    <a:srgbClr val="000000"/>
                  </a:solidFill>
                </a:uFill>
                <a:latin typeface="Perpetua"/>
                <a:cs typeface="Perpetua"/>
                <a:hlinkClick r:id="rId9"/>
              </a:rPr>
              <a:t>REITs vs.</a:t>
            </a:r>
            <a:r>
              <a:rPr sz="700" u="sng" spc="-5" dirty="0">
                <a:uFill>
                  <a:solidFill>
                    <a:srgbClr val="000000"/>
                  </a:solidFill>
                </a:uFill>
                <a:latin typeface="Perpetua"/>
                <a:cs typeface="Perpetua"/>
                <a:hlinkClick r:id="rId9"/>
              </a:rPr>
              <a:t> </a:t>
            </a:r>
            <a:r>
              <a:rPr sz="700" u="sng" spc="10" dirty="0">
                <a:uFill>
                  <a:solidFill>
                    <a:srgbClr val="000000"/>
                  </a:solidFill>
                </a:uFill>
                <a:latin typeface="Perpetua"/>
                <a:cs typeface="Perpetua"/>
                <a:hlinkClick r:id="rId9"/>
              </a:rPr>
              <a:t>Stocks: What</a:t>
            </a:r>
            <a:r>
              <a:rPr sz="700" u="sng" spc="-5" dirty="0">
                <a:uFill>
                  <a:solidFill>
                    <a:srgbClr val="000000"/>
                  </a:solidFill>
                </a:uFill>
                <a:latin typeface="Perpetua"/>
                <a:cs typeface="Perpetua"/>
                <a:hlinkClick r:id="rId9"/>
              </a:rPr>
              <a:t> </a:t>
            </a:r>
            <a:r>
              <a:rPr sz="700" u="sng" spc="10" dirty="0">
                <a:uFill>
                  <a:solidFill>
                    <a:srgbClr val="000000"/>
                  </a:solidFill>
                </a:uFill>
                <a:latin typeface="Perpetua"/>
                <a:cs typeface="Perpetua"/>
                <a:hlinkClick r:id="rId9"/>
              </a:rPr>
              <a:t>Does</a:t>
            </a:r>
            <a:r>
              <a:rPr sz="700" u="sng" spc="-5" dirty="0">
                <a:uFill>
                  <a:solidFill>
                    <a:srgbClr val="000000"/>
                  </a:solidFill>
                </a:uFill>
                <a:latin typeface="Perpetua"/>
                <a:cs typeface="Perpetua"/>
                <a:hlinkClick r:id="rId9"/>
              </a:rPr>
              <a:t> </a:t>
            </a:r>
            <a:r>
              <a:rPr sz="700" u="sng" spc="10" dirty="0">
                <a:uFill>
                  <a:solidFill>
                    <a:srgbClr val="000000"/>
                  </a:solidFill>
                </a:uFill>
                <a:latin typeface="Perpetua"/>
                <a:cs typeface="Perpetua"/>
                <a:hlinkClick r:id="rId9"/>
              </a:rPr>
              <a:t>the Data</a:t>
            </a:r>
            <a:r>
              <a:rPr sz="700" u="sng" spc="-20" dirty="0">
                <a:uFill>
                  <a:solidFill>
                    <a:srgbClr val="000000"/>
                  </a:solidFill>
                </a:uFill>
                <a:latin typeface="Perpetua"/>
                <a:cs typeface="Perpetua"/>
                <a:hlinkClick r:id="rId9"/>
              </a:rPr>
              <a:t> </a:t>
            </a:r>
            <a:r>
              <a:rPr sz="700" u="sng" spc="10" dirty="0">
                <a:uFill>
                  <a:solidFill>
                    <a:srgbClr val="000000"/>
                  </a:solidFill>
                </a:uFill>
                <a:latin typeface="Perpetua"/>
                <a:cs typeface="Perpetua"/>
                <a:hlinkClick r:id="rId9"/>
              </a:rPr>
              <a:t>Say?</a:t>
            </a:r>
            <a:r>
              <a:rPr sz="700" u="sng" spc="-5" dirty="0">
                <a:uFill>
                  <a:solidFill>
                    <a:srgbClr val="000000"/>
                  </a:solidFill>
                </a:uFill>
                <a:latin typeface="Perpetua"/>
                <a:cs typeface="Perpetua"/>
                <a:hlinkClick r:id="rId9"/>
              </a:rPr>
              <a:t> </a:t>
            </a:r>
            <a:r>
              <a:rPr sz="700" u="sng" spc="10" dirty="0">
                <a:uFill>
                  <a:solidFill>
                    <a:srgbClr val="000000"/>
                  </a:solidFill>
                </a:uFill>
                <a:latin typeface="Perpetua"/>
                <a:cs typeface="Perpetua"/>
                <a:hlinkClick r:id="rId9"/>
              </a:rPr>
              <a:t>|</a:t>
            </a:r>
            <a:r>
              <a:rPr sz="700" u="sng" spc="5" dirty="0">
                <a:uFill>
                  <a:solidFill>
                    <a:srgbClr val="000000"/>
                  </a:solidFill>
                </a:uFill>
                <a:latin typeface="Perpetua"/>
                <a:cs typeface="Perpetua"/>
                <a:hlinkClick r:id="rId9"/>
              </a:rPr>
              <a:t> </a:t>
            </a:r>
            <a:r>
              <a:rPr sz="700" u="sng" spc="10" dirty="0">
                <a:uFill>
                  <a:solidFill>
                    <a:srgbClr val="000000"/>
                  </a:solidFill>
                </a:uFill>
                <a:latin typeface="Perpetua"/>
                <a:cs typeface="Perpetua"/>
                <a:hlinkClick r:id="rId9"/>
              </a:rPr>
              <a:t>The Motley</a:t>
            </a:r>
            <a:r>
              <a:rPr sz="700" u="sng" spc="-10" dirty="0">
                <a:uFill>
                  <a:solidFill>
                    <a:srgbClr val="000000"/>
                  </a:solidFill>
                </a:uFill>
                <a:latin typeface="Perpetua"/>
                <a:cs typeface="Perpetua"/>
                <a:hlinkClick r:id="rId9"/>
              </a:rPr>
              <a:t> </a:t>
            </a:r>
            <a:r>
              <a:rPr sz="700" u="sng" spc="-20" dirty="0">
                <a:uFill>
                  <a:solidFill>
                    <a:srgbClr val="000000"/>
                  </a:solidFill>
                </a:uFill>
                <a:latin typeface="Perpetua"/>
                <a:cs typeface="Perpetua"/>
                <a:hlinkClick r:id="rId9"/>
              </a:rPr>
              <a:t>Foo</a:t>
            </a:r>
            <a:r>
              <a:rPr sz="700" u="none" spc="-20" dirty="0">
                <a:latin typeface="Perpetua"/>
                <a:cs typeface="Perpetua"/>
                <a:hlinkClick r:id="rId9"/>
              </a:rPr>
              <a:t>l</a:t>
            </a:r>
            <a:endParaRPr sz="700">
              <a:latin typeface="Perpetua"/>
              <a:cs typeface="Perpetu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308717" y="3433698"/>
            <a:ext cx="87503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latin typeface="Calibri"/>
                <a:cs typeface="Calibri"/>
              </a:rPr>
              <a:t>~25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Lakh</a:t>
            </a:r>
            <a:r>
              <a:rPr sz="1400" b="1" spc="-35" dirty="0">
                <a:latin typeface="Calibri"/>
                <a:cs typeface="Calibri"/>
              </a:rPr>
              <a:t> Cr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6925436" y="3755644"/>
            <a:ext cx="4467225" cy="2026285"/>
            <a:chOff x="6925436" y="3755644"/>
            <a:chExt cx="4467225" cy="2026285"/>
          </a:xfrm>
        </p:grpSpPr>
        <p:sp>
          <p:nvSpPr>
            <p:cNvPr id="16" name="object 16"/>
            <p:cNvSpPr/>
            <p:nvPr/>
          </p:nvSpPr>
          <p:spPr>
            <a:xfrm>
              <a:off x="6925436" y="5775388"/>
              <a:ext cx="4467225" cy="0"/>
            </a:xfrm>
            <a:custGeom>
              <a:avLst/>
              <a:gdLst/>
              <a:ahLst/>
              <a:cxnLst/>
              <a:rect l="l" t="t" r="r" b="b"/>
              <a:pathLst>
                <a:path w="4467225">
                  <a:moveTo>
                    <a:pt x="0" y="0"/>
                  </a:moveTo>
                  <a:lnTo>
                    <a:pt x="4467225" y="0"/>
                  </a:lnTo>
                </a:path>
              </a:pathLst>
            </a:custGeom>
            <a:ln w="12700">
              <a:solidFill>
                <a:srgbClr val="A3A3A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137398" y="4085208"/>
              <a:ext cx="1939925" cy="1662430"/>
            </a:xfrm>
            <a:custGeom>
              <a:avLst/>
              <a:gdLst/>
              <a:ahLst/>
              <a:cxnLst/>
              <a:rect l="l" t="t" r="r" b="b"/>
              <a:pathLst>
                <a:path w="1939925" h="1662429">
                  <a:moveTo>
                    <a:pt x="463804" y="680339"/>
                  </a:moveTo>
                  <a:lnTo>
                    <a:pt x="438658" y="680339"/>
                  </a:lnTo>
                  <a:lnTo>
                    <a:pt x="438023" y="689102"/>
                  </a:lnTo>
                  <a:lnTo>
                    <a:pt x="409448" y="689102"/>
                  </a:lnTo>
                  <a:lnTo>
                    <a:pt x="408813" y="697738"/>
                  </a:lnTo>
                  <a:lnTo>
                    <a:pt x="378841" y="697738"/>
                  </a:lnTo>
                  <a:lnTo>
                    <a:pt x="378206" y="706501"/>
                  </a:lnTo>
                  <a:lnTo>
                    <a:pt x="348234" y="706501"/>
                  </a:lnTo>
                  <a:lnTo>
                    <a:pt x="347599" y="715137"/>
                  </a:lnTo>
                  <a:lnTo>
                    <a:pt x="317881" y="715137"/>
                  </a:lnTo>
                  <a:lnTo>
                    <a:pt x="316738" y="723773"/>
                  </a:lnTo>
                  <a:lnTo>
                    <a:pt x="286385" y="723773"/>
                  </a:lnTo>
                  <a:lnTo>
                    <a:pt x="284607" y="732536"/>
                  </a:lnTo>
                  <a:lnTo>
                    <a:pt x="252349" y="732536"/>
                  </a:lnTo>
                  <a:lnTo>
                    <a:pt x="250571" y="741172"/>
                  </a:lnTo>
                  <a:lnTo>
                    <a:pt x="219329" y="741172"/>
                  </a:lnTo>
                  <a:lnTo>
                    <a:pt x="218567" y="749935"/>
                  </a:lnTo>
                  <a:lnTo>
                    <a:pt x="186182" y="749935"/>
                  </a:lnTo>
                  <a:lnTo>
                    <a:pt x="183896" y="758571"/>
                  </a:lnTo>
                  <a:lnTo>
                    <a:pt x="151003" y="758571"/>
                  </a:lnTo>
                  <a:lnTo>
                    <a:pt x="150241" y="767207"/>
                  </a:lnTo>
                  <a:lnTo>
                    <a:pt x="114427" y="767207"/>
                  </a:lnTo>
                  <a:lnTo>
                    <a:pt x="113157" y="775970"/>
                  </a:lnTo>
                  <a:lnTo>
                    <a:pt x="78359" y="775970"/>
                  </a:lnTo>
                  <a:lnTo>
                    <a:pt x="77216" y="784606"/>
                  </a:lnTo>
                  <a:lnTo>
                    <a:pt x="40386" y="784606"/>
                  </a:lnTo>
                  <a:lnTo>
                    <a:pt x="39243" y="793369"/>
                  </a:lnTo>
                  <a:lnTo>
                    <a:pt x="1016" y="793369"/>
                  </a:lnTo>
                  <a:lnTo>
                    <a:pt x="381" y="802005"/>
                  </a:lnTo>
                  <a:lnTo>
                    <a:pt x="0" y="802005"/>
                  </a:lnTo>
                  <a:lnTo>
                    <a:pt x="0" y="1661883"/>
                  </a:lnTo>
                  <a:lnTo>
                    <a:pt x="463804" y="1661883"/>
                  </a:lnTo>
                  <a:lnTo>
                    <a:pt x="463804" y="680339"/>
                  </a:lnTo>
                  <a:close/>
                </a:path>
                <a:path w="1939925" h="1662429">
                  <a:moveTo>
                    <a:pt x="463804" y="671703"/>
                  </a:moveTo>
                  <a:lnTo>
                    <a:pt x="462407" y="671703"/>
                  </a:lnTo>
                  <a:lnTo>
                    <a:pt x="463804" y="678053"/>
                  </a:lnTo>
                  <a:lnTo>
                    <a:pt x="463804" y="671703"/>
                  </a:lnTo>
                  <a:close/>
                </a:path>
                <a:path w="1939925" h="1662429">
                  <a:moveTo>
                    <a:pt x="464185" y="680339"/>
                  </a:moveTo>
                  <a:lnTo>
                    <a:pt x="463804" y="678053"/>
                  </a:lnTo>
                  <a:lnTo>
                    <a:pt x="463804" y="680339"/>
                  </a:lnTo>
                  <a:lnTo>
                    <a:pt x="464185" y="680339"/>
                  </a:lnTo>
                  <a:close/>
                </a:path>
                <a:path w="1939925" h="1662429">
                  <a:moveTo>
                    <a:pt x="1201801" y="397256"/>
                  </a:moveTo>
                  <a:lnTo>
                    <a:pt x="1200531" y="397891"/>
                  </a:lnTo>
                  <a:lnTo>
                    <a:pt x="1201293" y="398399"/>
                  </a:lnTo>
                  <a:lnTo>
                    <a:pt x="1153668" y="419735"/>
                  </a:lnTo>
                  <a:lnTo>
                    <a:pt x="1152398" y="420116"/>
                  </a:lnTo>
                  <a:lnTo>
                    <a:pt x="1137031" y="426847"/>
                  </a:lnTo>
                  <a:lnTo>
                    <a:pt x="1089406" y="447167"/>
                  </a:lnTo>
                  <a:lnTo>
                    <a:pt x="1088771" y="447294"/>
                  </a:lnTo>
                  <a:lnTo>
                    <a:pt x="1078865" y="451612"/>
                  </a:lnTo>
                  <a:lnTo>
                    <a:pt x="1054735" y="461518"/>
                  </a:lnTo>
                  <a:lnTo>
                    <a:pt x="785114" y="566039"/>
                  </a:lnTo>
                  <a:lnTo>
                    <a:pt x="736092" y="583057"/>
                  </a:lnTo>
                  <a:lnTo>
                    <a:pt x="736092" y="1661388"/>
                  </a:lnTo>
                  <a:lnTo>
                    <a:pt x="1201801" y="1661388"/>
                  </a:lnTo>
                  <a:lnTo>
                    <a:pt x="1201801" y="397256"/>
                  </a:lnTo>
                  <a:close/>
                </a:path>
                <a:path w="1939925" h="1662429">
                  <a:moveTo>
                    <a:pt x="1939544" y="0"/>
                  </a:moveTo>
                  <a:lnTo>
                    <a:pt x="1938401" y="762"/>
                  </a:lnTo>
                  <a:lnTo>
                    <a:pt x="1934845" y="762"/>
                  </a:lnTo>
                  <a:lnTo>
                    <a:pt x="1904873" y="20066"/>
                  </a:lnTo>
                  <a:lnTo>
                    <a:pt x="1904365" y="20574"/>
                  </a:lnTo>
                  <a:lnTo>
                    <a:pt x="1876806" y="37973"/>
                  </a:lnTo>
                  <a:lnTo>
                    <a:pt x="1850263" y="54356"/>
                  </a:lnTo>
                  <a:lnTo>
                    <a:pt x="1849882" y="54864"/>
                  </a:lnTo>
                  <a:lnTo>
                    <a:pt x="1786255" y="93726"/>
                  </a:lnTo>
                  <a:lnTo>
                    <a:pt x="1771142" y="102743"/>
                  </a:lnTo>
                  <a:lnTo>
                    <a:pt x="1770761" y="103251"/>
                  </a:lnTo>
                  <a:lnTo>
                    <a:pt x="1744218" y="118999"/>
                  </a:lnTo>
                  <a:lnTo>
                    <a:pt x="1743710" y="119507"/>
                  </a:lnTo>
                  <a:lnTo>
                    <a:pt x="1584833" y="209550"/>
                  </a:lnTo>
                  <a:lnTo>
                    <a:pt x="1566799" y="219456"/>
                  </a:lnTo>
                  <a:lnTo>
                    <a:pt x="1476375" y="267081"/>
                  </a:lnTo>
                  <a:lnTo>
                    <a:pt x="1476375" y="1660931"/>
                  </a:lnTo>
                  <a:lnTo>
                    <a:pt x="1939544" y="1660931"/>
                  </a:lnTo>
                  <a:lnTo>
                    <a:pt x="1939544" y="0"/>
                  </a:lnTo>
                  <a:close/>
                </a:path>
              </a:pathLst>
            </a:custGeom>
            <a:solidFill>
              <a:srgbClr val="A6A6A6">
                <a:alpha val="1686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396860" y="4931155"/>
              <a:ext cx="466725" cy="814069"/>
            </a:xfrm>
            <a:custGeom>
              <a:avLst/>
              <a:gdLst/>
              <a:ahLst/>
              <a:cxnLst/>
              <a:rect l="l" t="t" r="r" b="b"/>
              <a:pathLst>
                <a:path w="466725" h="814070">
                  <a:moveTo>
                    <a:pt x="463931" y="0"/>
                  </a:moveTo>
                  <a:lnTo>
                    <a:pt x="358648" y="17399"/>
                  </a:lnTo>
                  <a:lnTo>
                    <a:pt x="311404" y="24511"/>
                  </a:lnTo>
                  <a:lnTo>
                    <a:pt x="253619" y="32766"/>
                  </a:lnTo>
                  <a:lnTo>
                    <a:pt x="183515" y="41910"/>
                  </a:lnTo>
                  <a:lnTo>
                    <a:pt x="0" y="60833"/>
                  </a:lnTo>
                  <a:lnTo>
                    <a:pt x="0" y="467741"/>
                  </a:lnTo>
                  <a:lnTo>
                    <a:pt x="0" y="467614"/>
                  </a:lnTo>
                  <a:lnTo>
                    <a:pt x="0" y="813485"/>
                  </a:lnTo>
                  <a:lnTo>
                    <a:pt x="466344" y="813485"/>
                  </a:lnTo>
                  <a:lnTo>
                    <a:pt x="466344" y="254"/>
                  </a:lnTo>
                  <a:lnTo>
                    <a:pt x="464693" y="635"/>
                  </a:lnTo>
                  <a:lnTo>
                    <a:pt x="463931" y="0"/>
                  </a:lnTo>
                  <a:close/>
                </a:path>
              </a:pathLst>
            </a:custGeom>
            <a:solidFill>
              <a:srgbClr val="9BBA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958836" y="3758234"/>
              <a:ext cx="2089759" cy="1143330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0404347" y="3755644"/>
              <a:ext cx="466725" cy="1988185"/>
            </a:xfrm>
            <a:custGeom>
              <a:avLst/>
              <a:gdLst/>
              <a:ahLst/>
              <a:cxnLst/>
              <a:rect l="l" t="t" r="r" b="b"/>
              <a:pathLst>
                <a:path w="466725" h="1988185">
                  <a:moveTo>
                    <a:pt x="463930" y="0"/>
                  </a:moveTo>
                  <a:lnTo>
                    <a:pt x="358648" y="42417"/>
                  </a:lnTo>
                  <a:lnTo>
                    <a:pt x="311403" y="59816"/>
                  </a:lnTo>
                  <a:lnTo>
                    <a:pt x="276098" y="72135"/>
                  </a:lnTo>
                  <a:lnTo>
                    <a:pt x="253492" y="80263"/>
                  </a:lnTo>
                  <a:lnTo>
                    <a:pt x="183387" y="102488"/>
                  </a:lnTo>
                  <a:lnTo>
                    <a:pt x="0" y="148843"/>
                  </a:lnTo>
                  <a:lnTo>
                    <a:pt x="0" y="1143253"/>
                  </a:lnTo>
                  <a:lnTo>
                    <a:pt x="0" y="1142872"/>
                  </a:lnTo>
                  <a:lnTo>
                    <a:pt x="0" y="1988121"/>
                  </a:lnTo>
                  <a:lnTo>
                    <a:pt x="466344" y="1988121"/>
                  </a:lnTo>
                  <a:lnTo>
                    <a:pt x="466344" y="634"/>
                  </a:lnTo>
                  <a:lnTo>
                    <a:pt x="464693" y="1523"/>
                  </a:lnTo>
                  <a:lnTo>
                    <a:pt x="463930" y="0"/>
                  </a:lnTo>
                  <a:close/>
                </a:path>
              </a:pathLst>
            </a:custGeom>
            <a:solidFill>
              <a:srgbClr val="1F48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7208901" y="5820562"/>
            <a:ext cx="83629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Calibri"/>
                <a:cs typeface="Calibri"/>
              </a:rPr>
              <a:t>AUM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2025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0244455" y="5829096"/>
            <a:ext cx="10972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b="1" spc="-20" dirty="0">
                <a:latin typeface="Calibri"/>
                <a:cs typeface="Calibri"/>
              </a:rPr>
              <a:t>Expected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AUM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in </a:t>
            </a:r>
            <a:r>
              <a:rPr sz="1200" b="1" spc="-20" dirty="0">
                <a:latin typeface="Calibri"/>
                <a:cs typeface="Calibri"/>
              </a:rPr>
              <a:t>2030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279385" y="4471542"/>
            <a:ext cx="7854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Calibri"/>
                <a:cs typeface="Calibri"/>
              </a:rPr>
              <a:t>~9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Lakh</a:t>
            </a:r>
            <a:r>
              <a:rPr sz="1400" b="1" spc="-25" dirty="0">
                <a:latin typeface="Calibri"/>
                <a:cs typeface="Calibri"/>
              </a:rPr>
              <a:t> Cr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647303" y="5038090"/>
            <a:ext cx="90678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Calibri"/>
                <a:cs typeface="Calibri"/>
              </a:rPr>
              <a:t>~3X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Growth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688071" y="2890520"/>
            <a:ext cx="327215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212121"/>
                </a:solidFill>
                <a:latin typeface="Calibri"/>
                <a:cs typeface="Calibri"/>
              </a:rPr>
              <a:t>Potential</a:t>
            </a:r>
            <a:r>
              <a:rPr sz="1400" spc="-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AUM</a:t>
            </a:r>
            <a:r>
              <a:rPr sz="1400" spc="-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growth</a:t>
            </a:r>
            <a:r>
              <a:rPr sz="1400" spc="-4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in</a:t>
            </a:r>
            <a:r>
              <a:rPr sz="1400" spc="-4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REIT/INVITs</a:t>
            </a:r>
            <a:r>
              <a:rPr sz="1400" spc="-3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in</a:t>
            </a:r>
            <a:r>
              <a:rPr sz="1400" spc="-3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212121"/>
                </a:solidFill>
                <a:latin typeface="Calibri"/>
                <a:cs typeface="Calibri"/>
              </a:rPr>
              <a:t>India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873490" y="1564335"/>
            <a:ext cx="88646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latin typeface="Calibri"/>
                <a:cs typeface="Calibri"/>
              </a:rPr>
              <a:t>Market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Cap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0" y="71615"/>
            <a:ext cx="12192000" cy="866140"/>
            <a:chOff x="0" y="71615"/>
            <a:chExt cx="12192000" cy="866140"/>
          </a:xfrm>
        </p:grpSpPr>
        <p:pic>
          <p:nvPicPr>
            <p:cNvPr id="28" name="object 28" descr="    (Rectangle)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0" y="71615"/>
              <a:ext cx="12192000" cy="790206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7056" y="141706"/>
              <a:ext cx="6417564" cy="795553"/>
            </a:xfrm>
            <a:prstGeom prst="rect">
              <a:avLst/>
            </a:prstGeom>
          </p:spPr>
        </p:pic>
      </p:grpSp>
      <p:sp>
        <p:nvSpPr>
          <p:cNvPr id="30" name="object 30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0" dirty="0"/>
              <a:t>REITs</a:t>
            </a:r>
            <a:r>
              <a:rPr spc="-120" dirty="0"/>
              <a:t> </a:t>
            </a:r>
            <a:r>
              <a:rPr spc="-10" dirty="0"/>
              <a:t>and</a:t>
            </a:r>
            <a:r>
              <a:rPr spc="-114" dirty="0"/>
              <a:t> </a:t>
            </a:r>
            <a:r>
              <a:rPr spc="-35" dirty="0"/>
              <a:t>INVITs</a:t>
            </a:r>
            <a:r>
              <a:rPr spc="-114" dirty="0"/>
              <a:t> </a:t>
            </a:r>
            <a:r>
              <a:rPr dirty="0"/>
              <a:t>–</a:t>
            </a:r>
            <a:r>
              <a:rPr spc="-95" dirty="0"/>
              <a:t> </a:t>
            </a:r>
            <a:r>
              <a:rPr spc="-30" dirty="0"/>
              <a:t>India</a:t>
            </a:r>
            <a:r>
              <a:rPr spc="-110" dirty="0"/>
              <a:t> </a:t>
            </a:r>
            <a:r>
              <a:rPr spc="-30" dirty="0"/>
              <a:t>story</a:t>
            </a:r>
            <a:r>
              <a:rPr spc="-95" dirty="0"/>
              <a:t> </a:t>
            </a:r>
            <a:r>
              <a:rPr dirty="0"/>
              <a:t>is</a:t>
            </a:r>
            <a:r>
              <a:rPr spc="-90" dirty="0"/>
              <a:t> </a:t>
            </a:r>
            <a:r>
              <a:rPr spc="-20" dirty="0"/>
              <a:t>just</a:t>
            </a:r>
            <a:r>
              <a:rPr spc="-100" dirty="0"/>
              <a:t> </a:t>
            </a:r>
            <a:r>
              <a:rPr spc="-10" dirty="0"/>
              <a:t>starting…</a:t>
            </a:r>
          </a:p>
        </p:txBody>
      </p:sp>
      <p:pic>
        <p:nvPicPr>
          <p:cNvPr id="31" name="object 3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0872723" y="39230"/>
            <a:ext cx="1076959" cy="778649"/>
          </a:xfrm>
          <a:prstGeom prst="rect">
            <a:avLst/>
          </a:prstGeom>
        </p:spPr>
      </p:pic>
      <p:sp>
        <p:nvSpPr>
          <p:cNvPr id="32" name="object 32"/>
          <p:cNvSpPr txBox="1"/>
          <p:nvPr/>
        </p:nvSpPr>
        <p:spPr>
          <a:xfrm>
            <a:off x="234797" y="939545"/>
            <a:ext cx="6569709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solidFill>
                  <a:srgbClr val="1F487C"/>
                </a:solidFill>
                <a:latin typeface="Calibri"/>
                <a:cs typeface="Calibri"/>
              </a:rPr>
              <a:t>Globally,</a:t>
            </a:r>
            <a:r>
              <a:rPr sz="2000" spc="-6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sz="2000" spc="-7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487C"/>
                </a:solidFill>
                <a:latin typeface="Calibri"/>
                <a:cs typeface="Calibri"/>
              </a:rPr>
              <a:t>very</a:t>
            </a:r>
            <a:r>
              <a:rPr sz="2000" spc="-6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487C"/>
                </a:solidFill>
                <a:latin typeface="Calibri"/>
                <a:cs typeface="Calibri"/>
              </a:rPr>
              <a:t>large</a:t>
            </a:r>
            <a:r>
              <a:rPr sz="2000" spc="-6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1F487C"/>
                </a:solidFill>
                <a:latin typeface="Calibri"/>
                <a:cs typeface="Calibri"/>
              </a:rPr>
              <a:t>market</a:t>
            </a:r>
            <a:r>
              <a:rPr sz="2000" spc="-5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487C"/>
                </a:solidFill>
                <a:latin typeface="Calibri"/>
                <a:cs typeface="Calibri"/>
              </a:rPr>
              <a:t>with</a:t>
            </a:r>
            <a:r>
              <a:rPr sz="2000" spc="-6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sz="2000" spc="-6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spc="-30" dirty="0">
                <a:solidFill>
                  <a:srgbClr val="1F487C"/>
                </a:solidFill>
                <a:latin typeface="Calibri"/>
                <a:cs typeface="Calibri"/>
              </a:rPr>
              <a:t>market-</a:t>
            </a:r>
            <a:r>
              <a:rPr sz="2000" dirty="0">
                <a:solidFill>
                  <a:srgbClr val="1F487C"/>
                </a:solidFill>
                <a:latin typeface="Calibri"/>
                <a:cs typeface="Calibri"/>
              </a:rPr>
              <a:t>beating</a:t>
            </a:r>
            <a:r>
              <a:rPr sz="2000" spc="-4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1F487C"/>
                </a:solidFill>
                <a:latin typeface="Calibri"/>
                <a:cs typeface="Calibri"/>
              </a:rPr>
              <a:t>track</a:t>
            </a:r>
            <a:r>
              <a:rPr sz="2000" spc="-6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1F487C"/>
                </a:solidFill>
                <a:latin typeface="Calibri"/>
                <a:cs typeface="Calibri"/>
              </a:rPr>
              <a:t>record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1787378" y="6462776"/>
            <a:ext cx="1250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0" dirty="0">
                <a:latin typeface="Arial"/>
                <a:cs typeface="Arial"/>
              </a:rPr>
              <a:t>6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163296" y="2984639"/>
            <a:ext cx="6377940" cy="3112770"/>
            <a:chOff x="163296" y="2984639"/>
            <a:chExt cx="6377940" cy="3112770"/>
          </a:xfrm>
        </p:grpSpPr>
        <p:sp>
          <p:nvSpPr>
            <p:cNvPr id="35" name="object 35"/>
            <p:cNvSpPr/>
            <p:nvPr/>
          </p:nvSpPr>
          <p:spPr>
            <a:xfrm>
              <a:off x="163296" y="2984639"/>
              <a:ext cx="6377940" cy="3112770"/>
            </a:xfrm>
            <a:custGeom>
              <a:avLst/>
              <a:gdLst/>
              <a:ahLst/>
              <a:cxnLst/>
              <a:rect l="l" t="t" r="r" b="b"/>
              <a:pathLst>
                <a:path w="6377940" h="3112770">
                  <a:moveTo>
                    <a:pt x="6377432" y="0"/>
                  </a:moveTo>
                  <a:lnTo>
                    <a:pt x="0" y="0"/>
                  </a:lnTo>
                  <a:lnTo>
                    <a:pt x="0" y="3112769"/>
                  </a:lnTo>
                  <a:lnTo>
                    <a:pt x="6377432" y="3112769"/>
                  </a:lnTo>
                  <a:lnTo>
                    <a:pt x="6377432" y="0"/>
                  </a:lnTo>
                  <a:close/>
                </a:path>
              </a:pathLst>
            </a:custGeom>
            <a:solidFill>
              <a:srgbClr val="1F48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02996" y="3547872"/>
              <a:ext cx="6098540" cy="2051685"/>
            </a:xfrm>
            <a:custGeom>
              <a:avLst/>
              <a:gdLst/>
              <a:ahLst/>
              <a:cxnLst/>
              <a:rect l="l" t="t" r="r" b="b"/>
              <a:pathLst>
                <a:path w="6098540" h="2051685">
                  <a:moveTo>
                    <a:pt x="0" y="0"/>
                  </a:moveTo>
                  <a:lnTo>
                    <a:pt x="0" y="2051405"/>
                  </a:lnTo>
                </a:path>
                <a:path w="6098540" h="2051685">
                  <a:moveTo>
                    <a:pt x="3048279" y="0"/>
                  </a:moveTo>
                  <a:lnTo>
                    <a:pt x="3048279" y="2051405"/>
                  </a:lnTo>
                </a:path>
                <a:path w="6098540" h="2051685">
                  <a:moveTo>
                    <a:pt x="6098057" y="0"/>
                  </a:moveTo>
                  <a:lnTo>
                    <a:pt x="6098057" y="2051405"/>
                  </a:lnTo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414271" y="4690872"/>
              <a:ext cx="826008" cy="908405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463796" y="3884676"/>
              <a:ext cx="826007" cy="1714601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302996" y="5599277"/>
              <a:ext cx="6098540" cy="0"/>
            </a:xfrm>
            <a:custGeom>
              <a:avLst/>
              <a:gdLst/>
              <a:ahLst/>
              <a:cxnLst/>
              <a:rect l="l" t="t" r="r" b="b"/>
              <a:pathLst>
                <a:path w="6098540">
                  <a:moveTo>
                    <a:pt x="0" y="0"/>
                  </a:moveTo>
                  <a:lnTo>
                    <a:pt x="6098057" y="0"/>
                  </a:lnTo>
                </a:path>
              </a:pathLst>
            </a:custGeom>
            <a:ln w="3175">
              <a:solidFill>
                <a:srgbClr val="94B3D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1648714" y="4395596"/>
            <a:ext cx="3695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00" b="1" spc="-20" dirty="0">
                <a:solidFill>
                  <a:srgbClr val="FFFFFF"/>
                </a:solidFill>
                <a:latin typeface="Calibri"/>
                <a:cs typeface="Calibri"/>
              </a:rPr>
              <a:t>6.2%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654041" y="3589782"/>
            <a:ext cx="45910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11.7%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679399" y="5665419"/>
            <a:ext cx="2284730" cy="1885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105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sz="105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1050" spc="2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r>
              <a:rPr sz="105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0</a:t>
            </a:r>
            <a:r>
              <a:rPr sz="105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0</a:t>
            </a:r>
            <a:r>
              <a:rPr sz="1050" spc="3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sz="105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05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105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105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05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05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105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050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Z</a:t>
            </a:r>
            <a:r>
              <a:rPr sz="105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05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1050" spc="2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105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05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05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05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105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105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-50" dirty="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3485134" y="5665419"/>
            <a:ext cx="2773680" cy="35496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R="5080" algn="ctr">
              <a:lnSpc>
                <a:spcPct val="100000"/>
              </a:lnSpc>
              <a:spcBef>
                <a:spcPts val="120"/>
              </a:spcBef>
            </a:pP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105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05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105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050" spc="2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105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05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105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05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05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050" spc="2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05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105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1050" spc="2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05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Q</a:t>
            </a:r>
            <a:r>
              <a:rPr sz="105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05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05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05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1050" spc="2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105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05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05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05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1050" spc="2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sz="105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05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05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05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05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-5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endParaRPr sz="1050">
              <a:latin typeface="Calibri"/>
              <a:cs typeface="Calibri"/>
            </a:endParaRPr>
          </a:p>
          <a:p>
            <a:pPr marR="2540" algn="ctr">
              <a:lnSpc>
                <a:spcPct val="100000"/>
              </a:lnSpc>
              <a:spcBef>
                <a:spcPts val="50"/>
              </a:spcBef>
            </a:pP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05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105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105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05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05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1050" spc="2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105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05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05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05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105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105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-50" dirty="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2268982" y="3055747"/>
            <a:ext cx="216154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PAST</a:t>
            </a:r>
            <a:r>
              <a:rPr sz="2000" b="1" spc="25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25</a:t>
            </a:r>
            <a:r>
              <a:rPr sz="2000" b="1" spc="2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50" dirty="0">
                <a:solidFill>
                  <a:srgbClr val="FFFFFF"/>
                </a:solidFill>
                <a:latin typeface="Calibri"/>
                <a:cs typeface="Calibri"/>
              </a:rPr>
              <a:t>YEARS</a:t>
            </a:r>
            <a:r>
              <a:rPr sz="2000" b="1" spc="2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25" dirty="0">
                <a:solidFill>
                  <a:srgbClr val="FFFFFF"/>
                </a:solidFill>
                <a:latin typeface="Calibri"/>
                <a:cs typeface="Calibri"/>
              </a:rPr>
              <a:t>(%)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163296" y="2984639"/>
            <a:ext cx="6377940" cy="3112770"/>
          </a:xfrm>
          <a:custGeom>
            <a:avLst/>
            <a:gdLst/>
            <a:ahLst/>
            <a:cxnLst/>
            <a:rect l="l" t="t" r="r" b="b"/>
            <a:pathLst>
              <a:path w="6377940" h="3112770">
                <a:moveTo>
                  <a:pt x="0" y="3112769"/>
                </a:moveTo>
                <a:lnTo>
                  <a:pt x="6377432" y="3112769"/>
                </a:lnTo>
                <a:lnTo>
                  <a:pt x="6377432" y="0"/>
                </a:lnTo>
                <a:lnTo>
                  <a:pt x="0" y="0"/>
                </a:lnTo>
                <a:lnTo>
                  <a:pt x="0" y="3112769"/>
                </a:lnTo>
                <a:close/>
              </a:path>
            </a:pathLst>
          </a:custGeom>
          <a:ln w="9525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1459357" y="3464814"/>
            <a:ext cx="596900" cy="361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Data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as </a:t>
            </a:r>
            <a:r>
              <a:rPr sz="1100" spc="-2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April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 2025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836411" y="3661664"/>
            <a:ext cx="0" cy="2967990"/>
          </a:xfrm>
          <a:custGeom>
            <a:avLst/>
            <a:gdLst/>
            <a:ahLst/>
            <a:cxnLst/>
            <a:rect l="l" t="t" r="r" b="b"/>
            <a:pathLst>
              <a:path h="2967990">
                <a:moveTo>
                  <a:pt x="0" y="0"/>
                </a:moveTo>
                <a:lnTo>
                  <a:pt x="0" y="2967736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298813" y="3627120"/>
            <a:ext cx="9525" cy="2967990"/>
          </a:xfrm>
          <a:custGeom>
            <a:avLst/>
            <a:gdLst/>
            <a:ahLst/>
            <a:cxnLst/>
            <a:rect l="l" t="t" r="r" b="b"/>
            <a:pathLst>
              <a:path w="9525" h="2967990">
                <a:moveTo>
                  <a:pt x="0" y="0"/>
                </a:moveTo>
                <a:lnTo>
                  <a:pt x="9397" y="2967723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12192000" cy="3290570"/>
            <a:chOff x="0" y="0"/>
            <a:chExt cx="12192000" cy="329057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2192000" cy="3290570"/>
            </a:xfrm>
            <a:custGeom>
              <a:avLst/>
              <a:gdLst/>
              <a:ahLst/>
              <a:cxnLst/>
              <a:rect l="l" t="t" r="r" b="b"/>
              <a:pathLst>
                <a:path w="12192000" h="3290570">
                  <a:moveTo>
                    <a:pt x="0" y="3290189"/>
                  </a:moveTo>
                  <a:lnTo>
                    <a:pt x="12192000" y="3290189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3290189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2900" y="1103375"/>
              <a:ext cx="6051041" cy="2071878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79272" y="4412741"/>
            <a:ext cx="1998345" cy="455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Calibri"/>
                <a:cs typeface="Calibri"/>
              </a:rPr>
              <a:t>Ownership</a:t>
            </a:r>
            <a:r>
              <a:rPr sz="1400" b="1" spc="-5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is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mainly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by</a:t>
            </a:r>
            <a:endParaRPr sz="1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sz="1400" b="1" dirty="0">
                <a:latin typeface="Calibri"/>
                <a:cs typeface="Calibri"/>
              </a:rPr>
              <a:t>Global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Private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Equity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firms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816858" y="4521834"/>
            <a:ext cx="133286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Calibri"/>
                <a:cs typeface="Calibri"/>
              </a:rPr>
              <a:t>Anytime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Liquidity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307963" y="4525517"/>
            <a:ext cx="246761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Calibri"/>
                <a:cs typeface="Calibri"/>
              </a:rPr>
              <a:t>Strong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SEBI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Regulatory</a:t>
            </a:r>
            <a:r>
              <a:rPr sz="1400" b="1" spc="-7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Oversight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902839" y="3627120"/>
            <a:ext cx="13970" cy="2967990"/>
          </a:xfrm>
          <a:custGeom>
            <a:avLst/>
            <a:gdLst/>
            <a:ahLst/>
            <a:cxnLst/>
            <a:rect l="l" t="t" r="r" b="b"/>
            <a:pathLst>
              <a:path w="13969" h="2967990">
                <a:moveTo>
                  <a:pt x="13588" y="0"/>
                </a:moveTo>
                <a:lnTo>
                  <a:pt x="0" y="2967723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45693" y="1195196"/>
            <a:ext cx="685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REITs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45693" y="1560957"/>
            <a:ext cx="537019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7500" marR="5080" indent="-305435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317500" algn="l"/>
              </a:tabLst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Invest</a:t>
            </a:r>
            <a:r>
              <a:rPr sz="1800" spc="4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1800" spc="45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income-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generating</a:t>
            </a:r>
            <a:r>
              <a:rPr sz="1800" spc="4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real</a:t>
            </a:r>
            <a:r>
              <a:rPr sz="1800" spc="4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estate</a:t>
            </a:r>
            <a:r>
              <a:rPr sz="1800" spc="4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like</a:t>
            </a:r>
            <a:r>
              <a:rPr sz="1800" spc="4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offices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malls</a:t>
            </a:r>
            <a:endParaRPr sz="1800">
              <a:latin typeface="Calibri"/>
              <a:cs typeface="Calibri"/>
            </a:endParaRPr>
          </a:p>
          <a:p>
            <a:pPr marL="317500" marR="6350" indent="-305435">
              <a:lnSpc>
                <a:spcPct val="100000"/>
              </a:lnSpc>
              <a:buFont typeface="Wingdings"/>
              <a:buChar char=""/>
              <a:tabLst>
                <a:tab pos="317500" algn="l"/>
              </a:tabLst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Listed</a:t>
            </a:r>
            <a:r>
              <a:rPr sz="1800" spc="1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on</a:t>
            </a:r>
            <a:r>
              <a:rPr sz="1800" spc="1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stock</a:t>
            </a:r>
            <a:r>
              <a:rPr sz="1800" spc="20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exchanges;</a:t>
            </a:r>
            <a:r>
              <a:rPr sz="1800" spc="1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offer</a:t>
            </a:r>
            <a:r>
              <a:rPr sz="1800" spc="1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regular</a:t>
            </a:r>
            <a:r>
              <a:rPr sz="1800" spc="2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income</a:t>
            </a:r>
            <a:r>
              <a:rPr sz="1800" spc="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capital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growth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257035" y="5117338"/>
            <a:ext cx="2567940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445" algn="just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Calibri"/>
                <a:cs typeface="Calibri"/>
              </a:rPr>
              <a:t>90%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of</a:t>
            </a:r>
            <a:r>
              <a:rPr sz="1400" spc="-5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investments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mandated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into </a:t>
            </a:r>
            <a:r>
              <a:rPr sz="1400" dirty="0">
                <a:latin typeface="Calibri"/>
                <a:cs typeface="Calibri"/>
              </a:rPr>
              <a:t>operational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and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income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generating </a:t>
            </a:r>
            <a:r>
              <a:rPr sz="1400" dirty="0">
                <a:latin typeface="Calibri"/>
                <a:cs typeface="Calibri"/>
              </a:rPr>
              <a:t>assets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removing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development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risks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124447" y="5970523"/>
            <a:ext cx="283400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Calibri"/>
                <a:cs typeface="Calibri"/>
              </a:rPr>
              <a:t>90%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of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cashflows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generated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mandated</a:t>
            </a:r>
            <a:endParaRPr sz="1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400" dirty="0">
                <a:latin typeface="Calibri"/>
                <a:cs typeface="Calibri"/>
              </a:rPr>
              <a:t>to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be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distributed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to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unit </a:t>
            </a:r>
            <a:r>
              <a:rPr sz="1400" spc="-10" dirty="0">
                <a:latin typeface="Calibri"/>
                <a:cs typeface="Calibri"/>
              </a:rPr>
              <a:t>holders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323703" y="4521834"/>
            <a:ext cx="8655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Calibri"/>
                <a:cs typeface="Calibri"/>
              </a:rPr>
              <a:t>AAA </a:t>
            </a:r>
            <a:r>
              <a:rPr sz="1400" b="1" spc="-10" dirty="0">
                <a:latin typeface="Calibri"/>
                <a:cs typeface="Calibri"/>
              </a:rPr>
              <a:t>Rating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542780" y="5117338"/>
            <a:ext cx="2426970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1270" algn="ctr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Calibri"/>
                <a:cs typeface="Calibri"/>
              </a:rPr>
              <a:t>100%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of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listed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REITs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are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rated </a:t>
            </a:r>
            <a:r>
              <a:rPr sz="1400" dirty="0">
                <a:latin typeface="Calibri"/>
                <a:cs typeface="Calibri"/>
              </a:rPr>
              <a:t>AAA,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most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listed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INVITs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are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rated </a:t>
            </a:r>
            <a:r>
              <a:rPr sz="1400" spc="-25" dirty="0">
                <a:latin typeface="Calibri"/>
                <a:cs typeface="Calibri"/>
              </a:rPr>
              <a:t>AAA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129152" y="5117719"/>
            <a:ext cx="2604770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35" algn="ctr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313033"/>
                </a:solidFill>
                <a:latin typeface="Calibri"/>
                <a:cs typeface="Calibri"/>
              </a:rPr>
              <a:t>Unlike</a:t>
            </a:r>
            <a:r>
              <a:rPr sz="1400" spc="-35" dirty="0">
                <a:solidFill>
                  <a:srgbClr val="313033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313033"/>
                </a:solidFill>
                <a:latin typeface="Calibri"/>
                <a:cs typeface="Calibri"/>
              </a:rPr>
              <a:t>other</a:t>
            </a:r>
            <a:r>
              <a:rPr sz="1400" spc="-30" dirty="0">
                <a:solidFill>
                  <a:srgbClr val="313033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313033"/>
                </a:solidFill>
                <a:latin typeface="Calibri"/>
                <a:cs typeface="Calibri"/>
              </a:rPr>
              <a:t>debt</a:t>
            </a:r>
            <a:r>
              <a:rPr sz="1400" spc="-35" dirty="0">
                <a:solidFill>
                  <a:srgbClr val="313033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313033"/>
                </a:solidFill>
                <a:latin typeface="Calibri"/>
                <a:cs typeface="Calibri"/>
              </a:rPr>
              <a:t>instruments </a:t>
            </a:r>
            <a:r>
              <a:rPr sz="1400" dirty="0">
                <a:solidFill>
                  <a:srgbClr val="313033"/>
                </a:solidFill>
                <a:latin typeface="Calibri"/>
                <a:cs typeface="Calibri"/>
              </a:rPr>
              <a:t>which</a:t>
            </a:r>
            <a:r>
              <a:rPr sz="1400" spc="-40" dirty="0">
                <a:solidFill>
                  <a:srgbClr val="313033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313033"/>
                </a:solidFill>
                <a:latin typeface="Calibri"/>
                <a:cs typeface="Calibri"/>
              </a:rPr>
              <a:t>are</a:t>
            </a:r>
            <a:r>
              <a:rPr sz="1400" spc="-15" dirty="0">
                <a:solidFill>
                  <a:srgbClr val="313033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313033"/>
                </a:solidFill>
                <a:latin typeface="Calibri"/>
                <a:cs typeface="Calibri"/>
              </a:rPr>
              <a:t>locked</a:t>
            </a:r>
            <a:r>
              <a:rPr sz="1400" spc="-35" dirty="0">
                <a:solidFill>
                  <a:srgbClr val="313033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313033"/>
                </a:solidFill>
                <a:latin typeface="Calibri"/>
                <a:cs typeface="Calibri"/>
              </a:rPr>
              <a:t>in</a:t>
            </a:r>
            <a:r>
              <a:rPr sz="1400" spc="-25" dirty="0">
                <a:solidFill>
                  <a:srgbClr val="313033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313033"/>
                </a:solidFill>
                <a:latin typeface="Calibri"/>
                <a:cs typeface="Calibri"/>
              </a:rPr>
              <a:t>(Fixed</a:t>
            </a:r>
            <a:r>
              <a:rPr sz="1400" spc="-35" dirty="0">
                <a:solidFill>
                  <a:srgbClr val="313033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313033"/>
                </a:solidFill>
                <a:latin typeface="Calibri"/>
                <a:cs typeface="Calibri"/>
              </a:rPr>
              <a:t>Deposits, </a:t>
            </a:r>
            <a:r>
              <a:rPr sz="1400" dirty="0">
                <a:solidFill>
                  <a:srgbClr val="313033"/>
                </a:solidFill>
                <a:latin typeface="Calibri"/>
                <a:cs typeface="Calibri"/>
              </a:rPr>
              <a:t>Bonds),</a:t>
            </a:r>
            <a:r>
              <a:rPr sz="1400" spc="-45" dirty="0">
                <a:solidFill>
                  <a:srgbClr val="313033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313033"/>
                </a:solidFill>
                <a:latin typeface="Calibri"/>
                <a:cs typeface="Calibri"/>
              </a:rPr>
              <a:t>these</a:t>
            </a:r>
            <a:r>
              <a:rPr sz="1400" spc="-20" dirty="0">
                <a:solidFill>
                  <a:srgbClr val="313033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313033"/>
                </a:solidFill>
                <a:latin typeface="Calibri"/>
                <a:cs typeface="Calibri"/>
              </a:rPr>
              <a:t>are</a:t>
            </a:r>
            <a:r>
              <a:rPr sz="1400" spc="-45" dirty="0">
                <a:solidFill>
                  <a:srgbClr val="313033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313033"/>
                </a:solidFill>
                <a:latin typeface="Calibri"/>
                <a:cs typeface="Calibri"/>
              </a:rPr>
              <a:t>very</a:t>
            </a:r>
            <a:r>
              <a:rPr sz="1400" spc="-40" dirty="0">
                <a:solidFill>
                  <a:srgbClr val="313033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313033"/>
                </a:solidFill>
                <a:latin typeface="Calibri"/>
                <a:cs typeface="Calibri"/>
              </a:rPr>
              <a:t>liquid</a:t>
            </a:r>
            <a:r>
              <a:rPr sz="1400" spc="-25" dirty="0">
                <a:solidFill>
                  <a:srgbClr val="313033"/>
                </a:solidFill>
                <a:latin typeface="Calibri"/>
                <a:cs typeface="Calibri"/>
              </a:rPr>
              <a:t> and </a:t>
            </a:r>
            <a:r>
              <a:rPr sz="1400" dirty="0">
                <a:solidFill>
                  <a:srgbClr val="313033"/>
                </a:solidFill>
                <a:latin typeface="Calibri"/>
                <a:cs typeface="Calibri"/>
              </a:rPr>
              <a:t>redeemed</a:t>
            </a:r>
            <a:r>
              <a:rPr sz="1400" spc="-30" dirty="0">
                <a:solidFill>
                  <a:srgbClr val="313033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313033"/>
                </a:solidFill>
                <a:latin typeface="Calibri"/>
                <a:cs typeface="Calibri"/>
              </a:rPr>
              <a:t>in</a:t>
            </a:r>
            <a:r>
              <a:rPr sz="1400" spc="-45" dirty="0">
                <a:solidFill>
                  <a:srgbClr val="313033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313033"/>
                </a:solidFill>
                <a:latin typeface="Calibri"/>
                <a:cs typeface="Calibri"/>
              </a:rPr>
              <a:t>2</a:t>
            </a:r>
            <a:r>
              <a:rPr sz="1400" spc="-35" dirty="0">
                <a:solidFill>
                  <a:srgbClr val="313033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313033"/>
                </a:solidFill>
                <a:latin typeface="Calibri"/>
                <a:cs typeface="Calibri"/>
              </a:rPr>
              <a:t>working</a:t>
            </a:r>
            <a:r>
              <a:rPr sz="1400" spc="-50" dirty="0">
                <a:solidFill>
                  <a:srgbClr val="313033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313033"/>
                </a:solidFill>
                <a:latin typeface="Calibri"/>
                <a:cs typeface="Calibri"/>
              </a:rPr>
              <a:t>days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86613" y="5167376"/>
            <a:ext cx="2301240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35" algn="ctr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1E1E1E"/>
                </a:solidFill>
                <a:latin typeface="Calibri"/>
                <a:cs typeface="Calibri"/>
              </a:rPr>
              <a:t>Ownership</a:t>
            </a:r>
            <a:r>
              <a:rPr sz="1400" spc="-40" dirty="0">
                <a:solidFill>
                  <a:srgbClr val="1E1E1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E1E1E"/>
                </a:solidFill>
                <a:latin typeface="Calibri"/>
                <a:cs typeface="Calibri"/>
              </a:rPr>
              <a:t>in</a:t>
            </a:r>
            <a:r>
              <a:rPr sz="1400" spc="-50" dirty="0">
                <a:solidFill>
                  <a:srgbClr val="1E1E1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E1E1E"/>
                </a:solidFill>
                <a:latin typeface="Calibri"/>
                <a:cs typeface="Calibri"/>
              </a:rPr>
              <a:t>professionally-</a:t>
            </a:r>
            <a:r>
              <a:rPr sz="1400" dirty="0">
                <a:solidFill>
                  <a:srgbClr val="1E1E1E"/>
                </a:solidFill>
                <a:latin typeface="Calibri"/>
                <a:cs typeface="Calibri"/>
              </a:rPr>
              <a:t>managed</a:t>
            </a:r>
            <a:r>
              <a:rPr sz="1400" spc="-20" dirty="0">
                <a:solidFill>
                  <a:srgbClr val="1E1E1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E1E1E"/>
                </a:solidFill>
                <a:latin typeface="Calibri"/>
                <a:cs typeface="Calibri"/>
              </a:rPr>
              <a:t>infrastructure</a:t>
            </a:r>
            <a:r>
              <a:rPr sz="1400" spc="-15" dirty="0">
                <a:solidFill>
                  <a:srgbClr val="1E1E1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E1E1E"/>
                </a:solidFill>
                <a:latin typeface="Calibri"/>
                <a:cs typeface="Calibri"/>
              </a:rPr>
              <a:t>assets, </a:t>
            </a:r>
            <a:r>
              <a:rPr sz="1400" dirty="0">
                <a:solidFill>
                  <a:srgbClr val="1E1E1E"/>
                </a:solidFill>
                <a:latin typeface="Calibri"/>
                <a:cs typeface="Calibri"/>
              </a:rPr>
              <a:t>even</a:t>
            </a:r>
            <a:r>
              <a:rPr sz="1400" spc="-25" dirty="0">
                <a:solidFill>
                  <a:srgbClr val="1E1E1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E1E1E"/>
                </a:solidFill>
                <a:latin typeface="Calibri"/>
                <a:cs typeface="Calibri"/>
              </a:rPr>
              <a:t>with</a:t>
            </a:r>
            <a:r>
              <a:rPr sz="1400" spc="-20" dirty="0">
                <a:solidFill>
                  <a:srgbClr val="1E1E1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E1E1E"/>
                </a:solidFill>
                <a:latin typeface="Calibri"/>
                <a:cs typeface="Calibri"/>
              </a:rPr>
              <a:t>a</a:t>
            </a:r>
            <a:r>
              <a:rPr sz="1400" spc="-25" dirty="0">
                <a:solidFill>
                  <a:srgbClr val="1E1E1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E1E1E"/>
                </a:solidFill>
                <a:latin typeface="Calibri"/>
                <a:cs typeface="Calibri"/>
              </a:rPr>
              <a:t>small</a:t>
            </a:r>
            <a:r>
              <a:rPr sz="1400" spc="-30" dirty="0">
                <a:solidFill>
                  <a:srgbClr val="1E1E1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E1E1E"/>
                </a:solidFill>
                <a:latin typeface="Calibri"/>
                <a:cs typeface="Calibri"/>
              </a:rPr>
              <a:t>capital</a:t>
            </a:r>
            <a:r>
              <a:rPr sz="1400" spc="-10" dirty="0">
                <a:solidFill>
                  <a:srgbClr val="1E1E1E"/>
                </a:solidFill>
                <a:latin typeface="Calibri"/>
                <a:cs typeface="Calibri"/>
              </a:rPr>
              <a:t> outlay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098740" y="3619246"/>
            <a:ext cx="561975" cy="574675"/>
            <a:chOff x="1098740" y="3619246"/>
            <a:chExt cx="561975" cy="574675"/>
          </a:xfrm>
        </p:grpSpPr>
        <p:sp>
          <p:nvSpPr>
            <p:cNvPr id="20" name="object 20"/>
            <p:cNvSpPr/>
            <p:nvPr/>
          </p:nvSpPr>
          <p:spPr>
            <a:xfrm>
              <a:off x="1231150" y="3999356"/>
              <a:ext cx="297180" cy="194310"/>
            </a:xfrm>
            <a:custGeom>
              <a:avLst/>
              <a:gdLst/>
              <a:ahLst/>
              <a:cxnLst/>
              <a:rect l="l" t="t" r="r" b="b"/>
              <a:pathLst>
                <a:path w="297180" h="194310">
                  <a:moveTo>
                    <a:pt x="296913" y="177038"/>
                  </a:moveTo>
                  <a:lnTo>
                    <a:pt x="158102" y="177038"/>
                  </a:lnTo>
                  <a:lnTo>
                    <a:pt x="166992" y="153416"/>
                  </a:lnTo>
                  <a:lnTo>
                    <a:pt x="148450" y="153416"/>
                  </a:lnTo>
                  <a:lnTo>
                    <a:pt x="137274" y="123913"/>
                  </a:lnTo>
                  <a:lnTo>
                    <a:pt x="137274" y="177038"/>
                  </a:lnTo>
                  <a:lnTo>
                    <a:pt x="17614" y="177038"/>
                  </a:lnTo>
                  <a:lnTo>
                    <a:pt x="17614" y="93091"/>
                  </a:lnTo>
                  <a:lnTo>
                    <a:pt x="35115" y="43307"/>
                  </a:lnTo>
                  <a:lnTo>
                    <a:pt x="67043" y="20955"/>
                  </a:lnTo>
                  <a:lnTo>
                    <a:pt x="79743" y="17018"/>
                  </a:lnTo>
                  <a:lnTo>
                    <a:pt x="92570" y="55118"/>
                  </a:lnTo>
                  <a:lnTo>
                    <a:pt x="137274" y="177038"/>
                  </a:lnTo>
                  <a:lnTo>
                    <a:pt x="137274" y="123913"/>
                  </a:lnTo>
                  <a:lnTo>
                    <a:pt x="132575" y="111506"/>
                  </a:lnTo>
                  <a:lnTo>
                    <a:pt x="138798" y="80010"/>
                  </a:lnTo>
                  <a:lnTo>
                    <a:pt x="121272" y="80010"/>
                  </a:lnTo>
                  <a:lnTo>
                    <a:pt x="110223" y="47244"/>
                  </a:lnTo>
                  <a:lnTo>
                    <a:pt x="97904" y="17018"/>
                  </a:lnTo>
                  <a:lnTo>
                    <a:pt x="92570" y="3937"/>
                  </a:lnTo>
                  <a:lnTo>
                    <a:pt x="89395" y="0"/>
                  </a:lnTo>
                  <a:lnTo>
                    <a:pt x="84696" y="0"/>
                  </a:lnTo>
                  <a:lnTo>
                    <a:pt x="67043" y="1397"/>
                  </a:lnTo>
                  <a:lnTo>
                    <a:pt x="24003" y="28829"/>
                  </a:lnTo>
                  <a:lnTo>
                    <a:pt x="1651" y="76073"/>
                  </a:lnTo>
                  <a:lnTo>
                    <a:pt x="0" y="93091"/>
                  </a:lnTo>
                  <a:lnTo>
                    <a:pt x="0" y="190119"/>
                  </a:lnTo>
                  <a:lnTo>
                    <a:pt x="3187" y="191389"/>
                  </a:lnTo>
                  <a:lnTo>
                    <a:pt x="4851" y="192786"/>
                  </a:lnTo>
                  <a:lnTo>
                    <a:pt x="8039" y="194056"/>
                  </a:lnTo>
                  <a:lnTo>
                    <a:pt x="288912" y="194056"/>
                  </a:lnTo>
                  <a:lnTo>
                    <a:pt x="295389" y="191389"/>
                  </a:lnTo>
                  <a:lnTo>
                    <a:pt x="296913" y="190119"/>
                  </a:lnTo>
                  <a:lnTo>
                    <a:pt x="296913" y="177038"/>
                  </a:lnTo>
                  <a:close/>
                </a:path>
              </a:pathLst>
            </a:custGeom>
            <a:solidFill>
              <a:srgbClr val="E684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48180" y="4016375"/>
              <a:ext cx="79882" cy="160019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098740" y="3672966"/>
              <a:ext cx="561975" cy="480059"/>
            </a:xfrm>
            <a:custGeom>
              <a:avLst/>
              <a:gdLst/>
              <a:ahLst/>
              <a:cxnLst/>
              <a:rect l="l" t="t" r="r" b="b"/>
              <a:pathLst>
                <a:path w="561975" h="480060">
                  <a:moveTo>
                    <a:pt x="155663" y="15748"/>
                  </a:moveTo>
                  <a:lnTo>
                    <a:pt x="146837" y="6604"/>
                  </a:lnTo>
                  <a:lnTo>
                    <a:pt x="141986" y="2667"/>
                  </a:lnTo>
                  <a:lnTo>
                    <a:pt x="132410" y="0"/>
                  </a:lnTo>
                  <a:lnTo>
                    <a:pt x="119634" y="0"/>
                  </a:lnTo>
                  <a:lnTo>
                    <a:pt x="110058" y="2667"/>
                  </a:lnTo>
                  <a:lnTo>
                    <a:pt x="105333" y="6604"/>
                  </a:lnTo>
                  <a:lnTo>
                    <a:pt x="55791" y="57658"/>
                  </a:lnTo>
                  <a:lnTo>
                    <a:pt x="54267" y="64262"/>
                  </a:lnTo>
                  <a:lnTo>
                    <a:pt x="52603" y="68199"/>
                  </a:lnTo>
                  <a:lnTo>
                    <a:pt x="52603" y="80010"/>
                  </a:lnTo>
                  <a:lnTo>
                    <a:pt x="55791" y="91821"/>
                  </a:lnTo>
                  <a:lnTo>
                    <a:pt x="60642" y="94361"/>
                  </a:lnTo>
                  <a:lnTo>
                    <a:pt x="90906" y="127127"/>
                  </a:lnTo>
                  <a:lnTo>
                    <a:pt x="79806" y="149479"/>
                  </a:lnTo>
                  <a:lnTo>
                    <a:pt x="73418" y="171704"/>
                  </a:lnTo>
                  <a:lnTo>
                    <a:pt x="23876" y="171704"/>
                  </a:lnTo>
                  <a:lnTo>
                    <a:pt x="19151" y="173101"/>
                  </a:lnTo>
                  <a:lnTo>
                    <a:pt x="14300" y="177038"/>
                  </a:lnTo>
                  <a:lnTo>
                    <a:pt x="9575" y="179578"/>
                  </a:lnTo>
                  <a:lnTo>
                    <a:pt x="4724" y="183515"/>
                  </a:lnTo>
                  <a:lnTo>
                    <a:pt x="3187" y="190119"/>
                  </a:lnTo>
                  <a:lnTo>
                    <a:pt x="1536" y="195326"/>
                  </a:lnTo>
                  <a:lnTo>
                    <a:pt x="0" y="201930"/>
                  </a:lnTo>
                  <a:lnTo>
                    <a:pt x="0" y="264795"/>
                  </a:lnTo>
                  <a:lnTo>
                    <a:pt x="14300" y="289687"/>
                  </a:lnTo>
                  <a:lnTo>
                    <a:pt x="19151" y="295021"/>
                  </a:lnTo>
                  <a:lnTo>
                    <a:pt x="23876" y="296291"/>
                  </a:lnTo>
                  <a:lnTo>
                    <a:pt x="73418" y="296291"/>
                  </a:lnTo>
                  <a:lnTo>
                    <a:pt x="79806" y="319913"/>
                  </a:lnTo>
                  <a:lnTo>
                    <a:pt x="90906" y="340868"/>
                  </a:lnTo>
                  <a:lnTo>
                    <a:pt x="60642" y="369697"/>
                  </a:lnTo>
                  <a:lnTo>
                    <a:pt x="55791" y="374904"/>
                  </a:lnTo>
                  <a:lnTo>
                    <a:pt x="54267" y="381508"/>
                  </a:lnTo>
                  <a:lnTo>
                    <a:pt x="52603" y="386715"/>
                  </a:lnTo>
                  <a:lnTo>
                    <a:pt x="52603" y="398526"/>
                  </a:lnTo>
                  <a:lnTo>
                    <a:pt x="54267" y="405130"/>
                  </a:lnTo>
                  <a:lnTo>
                    <a:pt x="55791" y="409067"/>
                  </a:lnTo>
                  <a:lnTo>
                    <a:pt x="60642" y="412877"/>
                  </a:lnTo>
                  <a:lnTo>
                    <a:pt x="105333" y="458851"/>
                  </a:lnTo>
                  <a:lnTo>
                    <a:pt x="105333" y="460121"/>
                  </a:lnTo>
                  <a:lnTo>
                    <a:pt x="110058" y="464058"/>
                  </a:lnTo>
                  <a:lnTo>
                    <a:pt x="116446" y="464058"/>
                  </a:lnTo>
                  <a:lnTo>
                    <a:pt x="118110" y="460121"/>
                  </a:lnTo>
                  <a:lnTo>
                    <a:pt x="119634" y="457454"/>
                  </a:lnTo>
                  <a:lnTo>
                    <a:pt x="121297" y="453517"/>
                  </a:lnTo>
                  <a:lnTo>
                    <a:pt x="119634" y="450977"/>
                  </a:lnTo>
                  <a:lnTo>
                    <a:pt x="118110" y="447040"/>
                  </a:lnTo>
                  <a:lnTo>
                    <a:pt x="73418" y="401193"/>
                  </a:lnTo>
                  <a:lnTo>
                    <a:pt x="70231" y="395859"/>
                  </a:lnTo>
                  <a:lnTo>
                    <a:pt x="70231" y="387985"/>
                  </a:lnTo>
                  <a:lnTo>
                    <a:pt x="73418" y="385445"/>
                  </a:lnTo>
                  <a:lnTo>
                    <a:pt x="106870" y="347345"/>
                  </a:lnTo>
                  <a:lnTo>
                    <a:pt x="111721" y="342138"/>
                  </a:lnTo>
                  <a:lnTo>
                    <a:pt x="110058" y="336931"/>
                  </a:lnTo>
                  <a:lnTo>
                    <a:pt x="97294" y="310642"/>
                  </a:lnTo>
                  <a:lnTo>
                    <a:pt x="89382" y="284480"/>
                  </a:lnTo>
                  <a:lnTo>
                    <a:pt x="84531" y="280543"/>
                  </a:lnTo>
                  <a:lnTo>
                    <a:pt x="79806" y="277876"/>
                  </a:lnTo>
                  <a:lnTo>
                    <a:pt x="23876" y="277876"/>
                  </a:lnTo>
                  <a:lnTo>
                    <a:pt x="20688" y="275336"/>
                  </a:lnTo>
                  <a:lnTo>
                    <a:pt x="17487" y="264795"/>
                  </a:lnTo>
                  <a:lnTo>
                    <a:pt x="17487" y="201930"/>
                  </a:lnTo>
                  <a:lnTo>
                    <a:pt x="19151" y="196596"/>
                  </a:lnTo>
                  <a:lnTo>
                    <a:pt x="20688" y="192659"/>
                  </a:lnTo>
                  <a:lnTo>
                    <a:pt x="23876" y="190119"/>
                  </a:lnTo>
                  <a:lnTo>
                    <a:pt x="79806" y="190119"/>
                  </a:lnTo>
                  <a:lnTo>
                    <a:pt x="89382" y="182245"/>
                  </a:lnTo>
                  <a:lnTo>
                    <a:pt x="97294" y="155956"/>
                  </a:lnTo>
                  <a:lnTo>
                    <a:pt x="110058" y="131064"/>
                  </a:lnTo>
                  <a:lnTo>
                    <a:pt x="111721" y="123190"/>
                  </a:lnTo>
                  <a:lnTo>
                    <a:pt x="73418" y="81280"/>
                  </a:lnTo>
                  <a:lnTo>
                    <a:pt x="70231" y="78613"/>
                  </a:lnTo>
                  <a:lnTo>
                    <a:pt x="70231" y="70739"/>
                  </a:lnTo>
                  <a:lnTo>
                    <a:pt x="118110" y="20955"/>
                  </a:lnTo>
                  <a:lnTo>
                    <a:pt x="121297" y="15748"/>
                  </a:lnTo>
                  <a:lnTo>
                    <a:pt x="155663" y="15748"/>
                  </a:lnTo>
                  <a:close/>
                </a:path>
                <a:path w="561975" h="480060">
                  <a:moveTo>
                    <a:pt x="327215" y="406400"/>
                  </a:moveTo>
                  <a:lnTo>
                    <a:pt x="307911" y="406400"/>
                  </a:lnTo>
                  <a:lnTo>
                    <a:pt x="301561" y="372237"/>
                  </a:lnTo>
                  <a:lnTo>
                    <a:pt x="318452" y="343408"/>
                  </a:lnTo>
                  <a:lnTo>
                    <a:pt x="298386" y="343408"/>
                  </a:lnTo>
                  <a:lnTo>
                    <a:pt x="284035" y="367030"/>
                  </a:lnTo>
                  <a:lnTo>
                    <a:pt x="284035" y="373634"/>
                  </a:lnTo>
                  <a:lnTo>
                    <a:pt x="296862" y="437896"/>
                  </a:lnTo>
                  <a:lnTo>
                    <a:pt x="280860" y="479806"/>
                  </a:lnTo>
                  <a:lnTo>
                    <a:pt x="299402" y="479806"/>
                  </a:lnTo>
                  <a:lnTo>
                    <a:pt x="327215" y="406400"/>
                  </a:lnTo>
                  <a:close/>
                </a:path>
                <a:path w="561975" h="480060">
                  <a:moveTo>
                    <a:pt x="561784" y="195326"/>
                  </a:moveTo>
                  <a:lnTo>
                    <a:pt x="536257" y="171704"/>
                  </a:lnTo>
                  <a:lnTo>
                    <a:pt x="488378" y="171704"/>
                  </a:lnTo>
                  <a:lnTo>
                    <a:pt x="482028" y="149479"/>
                  </a:lnTo>
                  <a:lnTo>
                    <a:pt x="470725" y="127127"/>
                  </a:lnTo>
                  <a:lnTo>
                    <a:pt x="505904" y="91821"/>
                  </a:lnTo>
                  <a:lnTo>
                    <a:pt x="507555" y="86487"/>
                  </a:lnTo>
                  <a:lnTo>
                    <a:pt x="509079" y="80010"/>
                  </a:lnTo>
                  <a:lnTo>
                    <a:pt x="509079" y="68199"/>
                  </a:lnTo>
                  <a:lnTo>
                    <a:pt x="507555" y="64262"/>
                  </a:lnTo>
                  <a:lnTo>
                    <a:pt x="505904" y="57658"/>
                  </a:lnTo>
                  <a:lnTo>
                    <a:pt x="502729" y="52451"/>
                  </a:lnTo>
                  <a:lnTo>
                    <a:pt x="466915" y="15748"/>
                  </a:lnTo>
                  <a:lnTo>
                    <a:pt x="440499" y="15748"/>
                  </a:lnTo>
                  <a:lnTo>
                    <a:pt x="443674" y="20955"/>
                  </a:lnTo>
                  <a:lnTo>
                    <a:pt x="491553" y="70739"/>
                  </a:lnTo>
                  <a:lnTo>
                    <a:pt x="491553" y="78613"/>
                  </a:lnTo>
                  <a:lnTo>
                    <a:pt x="453326" y="117983"/>
                  </a:lnTo>
                  <a:lnTo>
                    <a:pt x="451675" y="123190"/>
                  </a:lnTo>
                  <a:lnTo>
                    <a:pt x="451675" y="131064"/>
                  </a:lnTo>
                  <a:lnTo>
                    <a:pt x="464375" y="155956"/>
                  </a:lnTo>
                  <a:lnTo>
                    <a:pt x="473900" y="182245"/>
                  </a:lnTo>
                  <a:lnTo>
                    <a:pt x="475678" y="186182"/>
                  </a:lnTo>
                  <a:lnTo>
                    <a:pt x="482028" y="190119"/>
                  </a:lnTo>
                  <a:lnTo>
                    <a:pt x="536257" y="190119"/>
                  </a:lnTo>
                  <a:lnTo>
                    <a:pt x="540956" y="192659"/>
                  </a:lnTo>
                  <a:lnTo>
                    <a:pt x="542607" y="196596"/>
                  </a:lnTo>
                  <a:lnTo>
                    <a:pt x="544131" y="201930"/>
                  </a:lnTo>
                  <a:lnTo>
                    <a:pt x="544131" y="264795"/>
                  </a:lnTo>
                  <a:lnTo>
                    <a:pt x="540956" y="275336"/>
                  </a:lnTo>
                  <a:lnTo>
                    <a:pt x="536257" y="277876"/>
                  </a:lnTo>
                  <a:lnTo>
                    <a:pt x="482028" y="277876"/>
                  </a:lnTo>
                  <a:lnTo>
                    <a:pt x="475678" y="280543"/>
                  </a:lnTo>
                  <a:lnTo>
                    <a:pt x="473900" y="284480"/>
                  </a:lnTo>
                  <a:lnTo>
                    <a:pt x="464375" y="310642"/>
                  </a:lnTo>
                  <a:lnTo>
                    <a:pt x="451675" y="336931"/>
                  </a:lnTo>
                  <a:lnTo>
                    <a:pt x="451675" y="342138"/>
                  </a:lnTo>
                  <a:lnTo>
                    <a:pt x="453326" y="347345"/>
                  </a:lnTo>
                  <a:lnTo>
                    <a:pt x="488378" y="385445"/>
                  </a:lnTo>
                  <a:lnTo>
                    <a:pt x="491553" y="387985"/>
                  </a:lnTo>
                  <a:lnTo>
                    <a:pt x="491553" y="395859"/>
                  </a:lnTo>
                  <a:lnTo>
                    <a:pt x="488378" y="401193"/>
                  </a:lnTo>
                  <a:lnTo>
                    <a:pt x="443674" y="447040"/>
                  </a:lnTo>
                  <a:lnTo>
                    <a:pt x="442023" y="450977"/>
                  </a:lnTo>
                  <a:lnTo>
                    <a:pt x="442023" y="457454"/>
                  </a:lnTo>
                  <a:lnTo>
                    <a:pt x="443674" y="460121"/>
                  </a:lnTo>
                  <a:lnTo>
                    <a:pt x="446849" y="464058"/>
                  </a:lnTo>
                  <a:lnTo>
                    <a:pt x="451675" y="464058"/>
                  </a:lnTo>
                  <a:lnTo>
                    <a:pt x="454850" y="460121"/>
                  </a:lnTo>
                  <a:lnTo>
                    <a:pt x="458025" y="458851"/>
                  </a:lnTo>
                  <a:lnTo>
                    <a:pt x="505904" y="409067"/>
                  </a:lnTo>
                  <a:lnTo>
                    <a:pt x="507555" y="405130"/>
                  </a:lnTo>
                  <a:lnTo>
                    <a:pt x="509079" y="398526"/>
                  </a:lnTo>
                  <a:lnTo>
                    <a:pt x="509079" y="386715"/>
                  </a:lnTo>
                  <a:lnTo>
                    <a:pt x="505904" y="374904"/>
                  </a:lnTo>
                  <a:lnTo>
                    <a:pt x="502729" y="369697"/>
                  </a:lnTo>
                  <a:lnTo>
                    <a:pt x="470725" y="340868"/>
                  </a:lnTo>
                  <a:lnTo>
                    <a:pt x="482028" y="319913"/>
                  </a:lnTo>
                  <a:lnTo>
                    <a:pt x="488378" y="296291"/>
                  </a:lnTo>
                  <a:lnTo>
                    <a:pt x="536257" y="296291"/>
                  </a:lnTo>
                  <a:lnTo>
                    <a:pt x="544131" y="295021"/>
                  </a:lnTo>
                  <a:lnTo>
                    <a:pt x="555434" y="283210"/>
                  </a:lnTo>
                  <a:lnTo>
                    <a:pt x="560133" y="277876"/>
                  </a:lnTo>
                  <a:lnTo>
                    <a:pt x="561784" y="271399"/>
                  </a:lnTo>
                  <a:lnTo>
                    <a:pt x="561784" y="195326"/>
                  </a:lnTo>
                  <a:close/>
                </a:path>
              </a:pathLst>
            </a:custGeom>
            <a:solidFill>
              <a:srgbClr val="E684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31150" y="3752977"/>
              <a:ext cx="296913" cy="32639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29613" y="3619246"/>
              <a:ext cx="336042" cy="111379"/>
            </a:xfrm>
            <a:prstGeom prst="rect">
              <a:avLst/>
            </a:prstGeom>
          </p:spPr>
        </p:pic>
      </p:grpSp>
      <p:pic>
        <p:nvPicPr>
          <p:cNvPr id="25" name="object 2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260335" y="3618610"/>
            <a:ext cx="561809" cy="574167"/>
          </a:xfrm>
          <a:prstGeom prst="rect">
            <a:avLst/>
          </a:prstGeom>
        </p:spPr>
      </p:pic>
      <p:sp>
        <p:nvSpPr>
          <p:cNvPr id="26" name="object 26"/>
          <p:cNvSpPr/>
          <p:nvPr/>
        </p:nvSpPr>
        <p:spPr>
          <a:xfrm>
            <a:off x="10399395" y="3613530"/>
            <a:ext cx="616585" cy="549910"/>
          </a:xfrm>
          <a:custGeom>
            <a:avLst/>
            <a:gdLst/>
            <a:ahLst/>
            <a:cxnLst/>
            <a:rect l="l" t="t" r="r" b="b"/>
            <a:pathLst>
              <a:path w="616584" h="549910">
                <a:moveTo>
                  <a:pt x="518795" y="131318"/>
                </a:moveTo>
                <a:lnTo>
                  <a:pt x="505841" y="6477"/>
                </a:lnTo>
                <a:lnTo>
                  <a:pt x="504317" y="3175"/>
                </a:lnTo>
                <a:lnTo>
                  <a:pt x="502666" y="1651"/>
                </a:lnTo>
                <a:lnTo>
                  <a:pt x="499364" y="0"/>
                </a:lnTo>
                <a:lnTo>
                  <a:pt x="496189" y="0"/>
                </a:lnTo>
                <a:lnTo>
                  <a:pt x="366395" y="32004"/>
                </a:lnTo>
                <a:lnTo>
                  <a:pt x="364871" y="36957"/>
                </a:lnTo>
                <a:lnTo>
                  <a:pt x="364871" y="43307"/>
                </a:lnTo>
                <a:lnTo>
                  <a:pt x="368046" y="46482"/>
                </a:lnTo>
                <a:lnTo>
                  <a:pt x="400558" y="67310"/>
                </a:lnTo>
                <a:lnTo>
                  <a:pt x="384302" y="88138"/>
                </a:lnTo>
                <a:lnTo>
                  <a:pt x="372872" y="104267"/>
                </a:lnTo>
                <a:lnTo>
                  <a:pt x="356743" y="118618"/>
                </a:lnTo>
                <a:lnTo>
                  <a:pt x="355092" y="121793"/>
                </a:lnTo>
                <a:lnTo>
                  <a:pt x="355092" y="129794"/>
                </a:lnTo>
                <a:lnTo>
                  <a:pt x="356743" y="131318"/>
                </a:lnTo>
                <a:lnTo>
                  <a:pt x="359918" y="133096"/>
                </a:lnTo>
                <a:lnTo>
                  <a:pt x="363220" y="134620"/>
                </a:lnTo>
                <a:lnTo>
                  <a:pt x="366395" y="134620"/>
                </a:lnTo>
                <a:lnTo>
                  <a:pt x="368046" y="131318"/>
                </a:lnTo>
                <a:lnTo>
                  <a:pt x="394081" y="107442"/>
                </a:lnTo>
                <a:lnTo>
                  <a:pt x="419989" y="68961"/>
                </a:lnTo>
                <a:lnTo>
                  <a:pt x="421513" y="65786"/>
                </a:lnTo>
                <a:lnTo>
                  <a:pt x="421513" y="64135"/>
                </a:lnTo>
                <a:lnTo>
                  <a:pt x="419989" y="59309"/>
                </a:lnTo>
                <a:lnTo>
                  <a:pt x="418338" y="57658"/>
                </a:lnTo>
                <a:lnTo>
                  <a:pt x="395605" y="43307"/>
                </a:lnTo>
                <a:lnTo>
                  <a:pt x="488061" y="17653"/>
                </a:lnTo>
                <a:lnTo>
                  <a:pt x="499364" y="113792"/>
                </a:lnTo>
                <a:lnTo>
                  <a:pt x="478409" y="97790"/>
                </a:lnTo>
                <a:lnTo>
                  <a:pt x="466979" y="97790"/>
                </a:lnTo>
                <a:lnTo>
                  <a:pt x="465455" y="100965"/>
                </a:lnTo>
                <a:lnTo>
                  <a:pt x="445897" y="124968"/>
                </a:lnTo>
                <a:lnTo>
                  <a:pt x="426466" y="147447"/>
                </a:lnTo>
                <a:lnTo>
                  <a:pt x="403733" y="166624"/>
                </a:lnTo>
                <a:lnTo>
                  <a:pt x="382651" y="185801"/>
                </a:lnTo>
                <a:lnTo>
                  <a:pt x="358394" y="201803"/>
                </a:lnTo>
                <a:lnTo>
                  <a:pt x="332486" y="217932"/>
                </a:lnTo>
                <a:lnTo>
                  <a:pt x="304800" y="233934"/>
                </a:lnTo>
                <a:lnTo>
                  <a:pt x="277241" y="245110"/>
                </a:lnTo>
                <a:lnTo>
                  <a:pt x="251333" y="256286"/>
                </a:lnTo>
                <a:lnTo>
                  <a:pt x="226949" y="264414"/>
                </a:lnTo>
                <a:lnTo>
                  <a:pt x="201041" y="270764"/>
                </a:lnTo>
                <a:lnTo>
                  <a:pt x="176784" y="277241"/>
                </a:lnTo>
                <a:lnTo>
                  <a:pt x="132969" y="283591"/>
                </a:lnTo>
                <a:lnTo>
                  <a:pt x="95758" y="286766"/>
                </a:lnTo>
                <a:lnTo>
                  <a:pt x="93980" y="286766"/>
                </a:lnTo>
                <a:lnTo>
                  <a:pt x="93980" y="283591"/>
                </a:lnTo>
                <a:lnTo>
                  <a:pt x="95758" y="281940"/>
                </a:lnTo>
                <a:lnTo>
                  <a:pt x="131318" y="272288"/>
                </a:lnTo>
                <a:lnTo>
                  <a:pt x="167005" y="257937"/>
                </a:lnTo>
                <a:lnTo>
                  <a:pt x="231902" y="229108"/>
                </a:lnTo>
                <a:lnTo>
                  <a:pt x="290322" y="195453"/>
                </a:lnTo>
                <a:lnTo>
                  <a:pt x="342138" y="156972"/>
                </a:lnTo>
                <a:lnTo>
                  <a:pt x="345440" y="150622"/>
                </a:lnTo>
                <a:lnTo>
                  <a:pt x="343662" y="147447"/>
                </a:lnTo>
                <a:lnTo>
                  <a:pt x="342138" y="142621"/>
                </a:lnTo>
                <a:lnTo>
                  <a:pt x="340487" y="140970"/>
                </a:lnTo>
                <a:lnTo>
                  <a:pt x="334010" y="140970"/>
                </a:lnTo>
                <a:lnTo>
                  <a:pt x="330708" y="142621"/>
                </a:lnTo>
                <a:lnTo>
                  <a:pt x="304800" y="161925"/>
                </a:lnTo>
                <a:lnTo>
                  <a:pt x="280543" y="179451"/>
                </a:lnTo>
                <a:lnTo>
                  <a:pt x="252857" y="197104"/>
                </a:lnTo>
                <a:lnTo>
                  <a:pt x="222123" y="213106"/>
                </a:lnTo>
                <a:lnTo>
                  <a:pt x="193040" y="229108"/>
                </a:lnTo>
                <a:lnTo>
                  <a:pt x="158877" y="241935"/>
                </a:lnTo>
                <a:lnTo>
                  <a:pt x="126492" y="254762"/>
                </a:lnTo>
                <a:lnTo>
                  <a:pt x="90805" y="265938"/>
                </a:lnTo>
                <a:lnTo>
                  <a:pt x="77851" y="275590"/>
                </a:lnTo>
                <a:lnTo>
                  <a:pt x="76200" y="281940"/>
                </a:lnTo>
                <a:lnTo>
                  <a:pt x="76200" y="290068"/>
                </a:lnTo>
                <a:lnTo>
                  <a:pt x="77851" y="296418"/>
                </a:lnTo>
                <a:lnTo>
                  <a:pt x="82677" y="301117"/>
                </a:lnTo>
                <a:lnTo>
                  <a:pt x="89154" y="304419"/>
                </a:lnTo>
                <a:lnTo>
                  <a:pt x="97282" y="304419"/>
                </a:lnTo>
                <a:lnTo>
                  <a:pt x="147574" y="299593"/>
                </a:lnTo>
                <a:lnTo>
                  <a:pt x="194564" y="291592"/>
                </a:lnTo>
                <a:lnTo>
                  <a:pt x="239903" y="278765"/>
                </a:lnTo>
                <a:lnTo>
                  <a:pt x="283845" y="262763"/>
                </a:lnTo>
                <a:lnTo>
                  <a:pt x="338963" y="235585"/>
                </a:lnTo>
                <a:lnTo>
                  <a:pt x="389128" y="201803"/>
                </a:lnTo>
                <a:lnTo>
                  <a:pt x="455676" y="140970"/>
                </a:lnTo>
                <a:lnTo>
                  <a:pt x="473456" y="118618"/>
                </a:lnTo>
                <a:lnTo>
                  <a:pt x="504317" y="139446"/>
                </a:lnTo>
                <a:lnTo>
                  <a:pt x="509143" y="140970"/>
                </a:lnTo>
                <a:lnTo>
                  <a:pt x="514096" y="139446"/>
                </a:lnTo>
                <a:lnTo>
                  <a:pt x="518795" y="136271"/>
                </a:lnTo>
                <a:lnTo>
                  <a:pt x="518795" y="131318"/>
                </a:lnTo>
                <a:close/>
              </a:path>
              <a:path w="616584" h="549910">
                <a:moveTo>
                  <a:pt x="616077" y="538226"/>
                </a:moveTo>
                <a:lnTo>
                  <a:pt x="614426" y="536702"/>
                </a:lnTo>
                <a:lnTo>
                  <a:pt x="611251" y="533527"/>
                </a:lnTo>
                <a:lnTo>
                  <a:pt x="607949" y="531876"/>
                </a:lnTo>
                <a:lnTo>
                  <a:pt x="565785" y="531876"/>
                </a:lnTo>
                <a:lnTo>
                  <a:pt x="565785" y="362077"/>
                </a:lnTo>
                <a:lnTo>
                  <a:pt x="564261" y="358902"/>
                </a:lnTo>
                <a:lnTo>
                  <a:pt x="560959" y="357251"/>
                </a:lnTo>
                <a:lnTo>
                  <a:pt x="556133" y="355600"/>
                </a:lnTo>
                <a:lnTo>
                  <a:pt x="552831" y="357251"/>
                </a:lnTo>
                <a:lnTo>
                  <a:pt x="551307" y="358902"/>
                </a:lnTo>
                <a:lnTo>
                  <a:pt x="549529" y="362077"/>
                </a:lnTo>
                <a:lnTo>
                  <a:pt x="548005" y="365252"/>
                </a:lnTo>
                <a:lnTo>
                  <a:pt x="548005" y="531876"/>
                </a:lnTo>
                <a:lnTo>
                  <a:pt x="478282" y="531876"/>
                </a:lnTo>
                <a:lnTo>
                  <a:pt x="478282" y="235585"/>
                </a:lnTo>
                <a:lnTo>
                  <a:pt x="548005" y="235585"/>
                </a:lnTo>
                <a:lnTo>
                  <a:pt x="548005" y="330073"/>
                </a:lnTo>
                <a:lnTo>
                  <a:pt x="549529" y="333248"/>
                </a:lnTo>
                <a:lnTo>
                  <a:pt x="551307" y="336423"/>
                </a:lnTo>
                <a:lnTo>
                  <a:pt x="552831" y="338074"/>
                </a:lnTo>
                <a:lnTo>
                  <a:pt x="560959" y="338074"/>
                </a:lnTo>
                <a:lnTo>
                  <a:pt x="564261" y="336423"/>
                </a:lnTo>
                <a:lnTo>
                  <a:pt x="565785" y="333248"/>
                </a:lnTo>
                <a:lnTo>
                  <a:pt x="565785" y="237109"/>
                </a:lnTo>
                <a:lnTo>
                  <a:pt x="565404" y="235585"/>
                </a:lnTo>
                <a:lnTo>
                  <a:pt x="564261" y="230632"/>
                </a:lnTo>
                <a:lnTo>
                  <a:pt x="560959" y="222758"/>
                </a:lnTo>
                <a:lnTo>
                  <a:pt x="552831" y="217932"/>
                </a:lnTo>
                <a:lnTo>
                  <a:pt x="544830" y="216281"/>
                </a:lnTo>
                <a:lnTo>
                  <a:pt x="481457" y="216281"/>
                </a:lnTo>
                <a:lnTo>
                  <a:pt x="471805" y="217932"/>
                </a:lnTo>
                <a:lnTo>
                  <a:pt x="465328" y="222758"/>
                </a:lnTo>
                <a:lnTo>
                  <a:pt x="462026" y="230632"/>
                </a:lnTo>
                <a:lnTo>
                  <a:pt x="460502" y="237109"/>
                </a:lnTo>
                <a:lnTo>
                  <a:pt x="460502" y="531876"/>
                </a:lnTo>
                <a:lnTo>
                  <a:pt x="429641" y="531876"/>
                </a:lnTo>
                <a:lnTo>
                  <a:pt x="429641" y="302895"/>
                </a:lnTo>
                <a:lnTo>
                  <a:pt x="429006" y="299593"/>
                </a:lnTo>
                <a:lnTo>
                  <a:pt x="427990" y="294767"/>
                </a:lnTo>
                <a:lnTo>
                  <a:pt x="423164" y="286766"/>
                </a:lnTo>
                <a:lnTo>
                  <a:pt x="416560" y="283591"/>
                </a:lnTo>
                <a:lnTo>
                  <a:pt x="410083" y="282321"/>
                </a:lnTo>
                <a:lnTo>
                  <a:pt x="410083" y="301117"/>
                </a:lnTo>
                <a:lnTo>
                  <a:pt x="410083" y="531876"/>
                </a:lnTo>
                <a:lnTo>
                  <a:pt x="340487" y="531876"/>
                </a:lnTo>
                <a:lnTo>
                  <a:pt x="340487" y="302895"/>
                </a:lnTo>
                <a:lnTo>
                  <a:pt x="342011" y="301117"/>
                </a:lnTo>
                <a:lnTo>
                  <a:pt x="343662" y="299593"/>
                </a:lnTo>
                <a:lnTo>
                  <a:pt x="408559" y="299593"/>
                </a:lnTo>
                <a:lnTo>
                  <a:pt x="410083" y="301117"/>
                </a:lnTo>
                <a:lnTo>
                  <a:pt x="410083" y="282321"/>
                </a:lnTo>
                <a:lnTo>
                  <a:pt x="408559" y="281940"/>
                </a:lnTo>
                <a:lnTo>
                  <a:pt x="343662" y="281940"/>
                </a:lnTo>
                <a:lnTo>
                  <a:pt x="335534" y="283591"/>
                </a:lnTo>
                <a:lnTo>
                  <a:pt x="327533" y="286766"/>
                </a:lnTo>
                <a:lnTo>
                  <a:pt x="324231" y="294767"/>
                </a:lnTo>
                <a:lnTo>
                  <a:pt x="322580" y="302895"/>
                </a:lnTo>
                <a:lnTo>
                  <a:pt x="322580" y="531876"/>
                </a:lnTo>
                <a:lnTo>
                  <a:pt x="293370" y="531876"/>
                </a:lnTo>
                <a:lnTo>
                  <a:pt x="293370" y="366903"/>
                </a:lnTo>
                <a:lnTo>
                  <a:pt x="292989" y="365252"/>
                </a:lnTo>
                <a:lnTo>
                  <a:pt x="291846" y="360553"/>
                </a:lnTo>
                <a:lnTo>
                  <a:pt x="288544" y="354076"/>
                </a:lnTo>
                <a:lnTo>
                  <a:pt x="280416" y="347726"/>
                </a:lnTo>
                <a:lnTo>
                  <a:pt x="272415" y="346075"/>
                </a:lnTo>
                <a:lnTo>
                  <a:pt x="207518" y="346075"/>
                </a:lnTo>
                <a:lnTo>
                  <a:pt x="199390" y="347726"/>
                </a:lnTo>
                <a:lnTo>
                  <a:pt x="192913" y="354076"/>
                </a:lnTo>
                <a:lnTo>
                  <a:pt x="188087" y="360553"/>
                </a:lnTo>
                <a:lnTo>
                  <a:pt x="186309" y="366903"/>
                </a:lnTo>
                <a:lnTo>
                  <a:pt x="186309" y="445389"/>
                </a:lnTo>
                <a:lnTo>
                  <a:pt x="188087" y="448564"/>
                </a:lnTo>
                <a:lnTo>
                  <a:pt x="189611" y="451739"/>
                </a:lnTo>
                <a:lnTo>
                  <a:pt x="191262" y="454914"/>
                </a:lnTo>
                <a:lnTo>
                  <a:pt x="194564" y="456565"/>
                </a:lnTo>
                <a:lnTo>
                  <a:pt x="197739" y="454914"/>
                </a:lnTo>
                <a:lnTo>
                  <a:pt x="201041" y="451739"/>
                </a:lnTo>
                <a:lnTo>
                  <a:pt x="202565" y="448564"/>
                </a:lnTo>
                <a:lnTo>
                  <a:pt x="205867" y="445389"/>
                </a:lnTo>
                <a:lnTo>
                  <a:pt x="205867" y="365252"/>
                </a:lnTo>
                <a:lnTo>
                  <a:pt x="273939" y="365252"/>
                </a:lnTo>
                <a:lnTo>
                  <a:pt x="275590" y="366903"/>
                </a:lnTo>
                <a:lnTo>
                  <a:pt x="275590" y="531876"/>
                </a:lnTo>
                <a:lnTo>
                  <a:pt x="205867" y="531876"/>
                </a:lnTo>
                <a:lnTo>
                  <a:pt x="205867" y="482219"/>
                </a:lnTo>
                <a:lnTo>
                  <a:pt x="202565" y="479044"/>
                </a:lnTo>
                <a:lnTo>
                  <a:pt x="201041" y="475869"/>
                </a:lnTo>
                <a:lnTo>
                  <a:pt x="197739" y="472694"/>
                </a:lnTo>
                <a:lnTo>
                  <a:pt x="191262" y="472694"/>
                </a:lnTo>
                <a:lnTo>
                  <a:pt x="189611" y="475869"/>
                </a:lnTo>
                <a:lnTo>
                  <a:pt x="188087" y="479044"/>
                </a:lnTo>
                <a:lnTo>
                  <a:pt x="186309" y="482219"/>
                </a:lnTo>
                <a:lnTo>
                  <a:pt x="186309" y="531876"/>
                </a:lnTo>
                <a:lnTo>
                  <a:pt x="155575" y="531876"/>
                </a:lnTo>
                <a:lnTo>
                  <a:pt x="155575" y="424561"/>
                </a:lnTo>
                <a:lnTo>
                  <a:pt x="150749" y="418211"/>
                </a:lnTo>
                <a:lnTo>
                  <a:pt x="144272" y="415036"/>
                </a:lnTo>
                <a:lnTo>
                  <a:pt x="137668" y="413893"/>
                </a:lnTo>
                <a:lnTo>
                  <a:pt x="137668" y="431038"/>
                </a:lnTo>
                <a:lnTo>
                  <a:pt x="137668" y="531876"/>
                </a:lnTo>
                <a:lnTo>
                  <a:pt x="68072" y="531876"/>
                </a:lnTo>
                <a:lnTo>
                  <a:pt x="68072" y="431038"/>
                </a:lnTo>
                <a:lnTo>
                  <a:pt x="71247" y="429387"/>
                </a:lnTo>
                <a:lnTo>
                  <a:pt x="134493" y="429387"/>
                </a:lnTo>
                <a:lnTo>
                  <a:pt x="137668" y="431038"/>
                </a:lnTo>
                <a:lnTo>
                  <a:pt x="137668" y="413893"/>
                </a:lnTo>
                <a:lnTo>
                  <a:pt x="134493" y="413258"/>
                </a:lnTo>
                <a:lnTo>
                  <a:pt x="71247" y="413258"/>
                </a:lnTo>
                <a:lnTo>
                  <a:pt x="63119" y="415036"/>
                </a:lnTo>
                <a:lnTo>
                  <a:pt x="55118" y="418211"/>
                </a:lnTo>
                <a:lnTo>
                  <a:pt x="51816" y="424561"/>
                </a:lnTo>
                <a:lnTo>
                  <a:pt x="50165" y="434213"/>
                </a:lnTo>
                <a:lnTo>
                  <a:pt x="50165" y="531876"/>
                </a:lnTo>
                <a:lnTo>
                  <a:pt x="8001" y="531876"/>
                </a:lnTo>
                <a:lnTo>
                  <a:pt x="4699" y="533527"/>
                </a:lnTo>
                <a:lnTo>
                  <a:pt x="0" y="538226"/>
                </a:lnTo>
                <a:lnTo>
                  <a:pt x="0" y="544703"/>
                </a:lnTo>
                <a:lnTo>
                  <a:pt x="1524" y="547878"/>
                </a:lnTo>
                <a:lnTo>
                  <a:pt x="4699" y="549529"/>
                </a:lnTo>
                <a:lnTo>
                  <a:pt x="611251" y="549529"/>
                </a:lnTo>
                <a:lnTo>
                  <a:pt x="614426" y="547878"/>
                </a:lnTo>
                <a:lnTo>
                  <a:pt x="616077" y="544703"/>
                </a:lnTo>
                <a:lnTo>
                  <a:pt x="616077" y="538226"/>
                </a:lnTo>
                <a:close/>
              </a:path>
            </a:pathLst>
          </a:custGeom>
          <a:solidFill>
            <a:srgbClr val="E6843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" name="object 2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118859" y="1094232"/>
            <a:ext cx="5871210" cy="2076450"/>
          </a:xfrm>
          <a:prstGeom prst="rect">
            <a:avLst/>
          </a:prstGeom>
        </p:spPr>
      </p:pic>
      <p:sp>
        <p:nvSpPr>
          <p:cNvPr id="28" name="object 28" descr="$PPTXTitle"/>
          <p:cNvSpPr txBox="1">
            <a:spLocks noGrp="1"/>
          </p:cNvSpPr>
          <p:nvPr>
            <p:ph type="title"/>
          </p:nvPr>
        </p:nvSpPr>
        <p:spPr>
          <a:xfrm>
            <a:off x="6321678" y="1185113"/>
            <a:ext cx="8159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/>
              <a:t>INVITs</a:t>
            </a:r>
            <a:endParaRPr sz="2400"/>
          </a:p>
        </p:txBody>
      </p:sp>
      <p:sp>
        <p:nvSpPr>
          <p:cNvPr id="29" name="object 29"/>
          <p:cNvSpPr txBox="1"/>
          <p:nvPr/>
        </p:nvSpPr>
        <p:spPr>
          <a:xfrm>
            <a:off x="6321678" y="1556130"/>
            <a:ext cx="519112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7500" marR="5080" indent="-305435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317500" algn="l"/>
              </a:tabLst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Invest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operational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infrastructure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assets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like</a:t>
            </a:r>
            <a:r>
              <a:rPr sz="1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roads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power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lines</a:t>
            </a:r>
            <a:endParaRPr sz="1800">
              <a:latin typeface="Calibri"/>
              <a:cs typeface="Calibri"/>
            </a:endParaRPr>
          </a:p>
          <a:p>
            <a:pPr marL="317500" marR="5080" indent="-305435">
              <a:lnSpc>
                <a:spcPct val="100000"/>
              </a:lnSpc>
              <a:buFont typeface="Wingdings"/>
              <a:buChar char=""/>
              <a:tabLst>
                <a:tab pos="317500" algn="l"/>
                <a:tab pos="1355090" algn="l"/>
                <a:tab pos="2082164" algn="l"/>
                <a:tab pos="2926715" algn="l"/>
                <a:tab pos="3545840" algn="l"/>
                <a:tab pos="4633595" algn="l"/>
              </a:tabLst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Generate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stable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returns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from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long-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term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usage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contracts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or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tolls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4149471" y="3619246"/>
            <a:ext cx="561975" cy="574040"/>
            <a:chOff x="4149471" y="3619246"/>
            <a:chExt cx="561975" cy="574040"/>
          </a:xfrm>
        </p:grpSpPr>
        <p:sp>
          <p:nvSpPr>
            <p:cNvPr id="31" name="object 31"/>
            <p:cNvSpPr/>
            <p:nvPr/>
          </p:nvSpPr>
          <p:spPr>
            <a:xfrm>
              <a:off x="4177284" y="3727323"/>
              <a:ext cx="395605" cy="233679"/>
            </a:xfrm>
            <a:custGeom>
              <a:avLst/>
              <a:gdLst/>
              <a:ahLst/>
              <a:cxnLst/>
              <a:rect l="l" t="t" r="r" b="b"/>
              <a:pathLst>
                <a:path w="395604" h="233679">
                  <a:moveTo>
                    <a:pt x="44068" y="164972"/>
                  </a:moveTo>
                  <a:lnTo>
                    <a:pt x="32638" y="164972"/>
                  </a:lnTo>
                  <a:lnTo>
                    <a:pt x="0" y="197738"/>
                  </a:lnTo>
                  <a:lnTo>
                    <a:pt x="0" y="205994"/>
                  </a:lnTo>
                  <a:lnTo>
                    <a:pt x="4825" y="212470"/>
                  </a:lnTo>
                  <a:lnTo>
                    <a:pt x="6476" y="217296"/>
                  </a:lnTo>
                  <a:lnTo>
                    <a:pt x="34162" y="233679"/>
                  </a:lnTo>
                  <a:lnTo>
                    <a:pt x="40766" y="232028"/>
                  </a:lnTo>
                  <a:lnTo>
                    <a:pt x="49021" y="230377"/>
                  </a:lnTo>
                  <a:lnTo>
                    <a:pt x="53848" y="227075"/>
                  </a:lnTo>
                  <a:lnTo>
                    <a:pt x="58800" y="222250"/>
                  </a:lnTo>
                  <a:lnTo>
                    <a:pt x="65277" y="217296"/>
                  </a:lnTo>
                  <a:lnTo>
                    <a:pt x="65799" y="215772"/>
                  </a:lnTo>
                  <a:lnTo>
                    <a:pt x="34162" y="215772"/>
                  </a:lnTo>
                  <a:lnTo>
                    <a:pt x="29337" y="213994"/>
                  </a:lnTo>
                  <a:lnTo>
                    <a:pt x="21208" y="210819"/>
                  </a:lnTo>
                  <a:lnTo>
                    <a:pt x="17906" y="205994"/>
                  </a:lnTo>
                  <a:lnTo>
                    <a:pt x="16255" y="197738"/>
                  </a:lnTo>
                  <a:lnTo>
                    <a:pt x="17906" y="191134"/>
                  </a:lnTo>
                  <a:lnTo>
                    <a:pt x="21208" y="186308"/>
                  </a:lnTo>
                  <a:lnTo>
                    <a:pt x="29337" y="181356"/>
                  </a:lnTo>
                  <a:lnTo>
                    <a:pt x="34162" y="179831"/>
                  </a:lnTo>
                  <a:lnTo>
                    <a:pt x="52196" y="179831"/>
                  </a:lnTo>
                  <a:lnTo>
                    <a:pt x="52196" y="168275"/>
                  </a:lnTo>
                  <a:lnTo>
                    <a:pt x="44068" y="164972"/>
                  </a:lnTo>
                  <a:close/>
                </a:path>
                <a:path w="395604" h="233679">
                  <a:moveTo>
                    <a:pt x="52196" y="168275"/>
                  </a:moveTo>
                  <a:lnTo>
                    <a:pt x="52196" y="205994"/>
                  </a:lnTo>
                  <a:lnTo>
                    <a:pt x="47243" y="210819"/>
                  </a:lnTo>
                  <a:lnTo>
                    <a:pt x="40766" y="213994"/>
                  </a:lnTo>
                  <a:lnTo>
                    <a:pt x="34162" y="215772"/>
                  </a:lnTo>
                  <a:lnTo>
                    <a:pt x="65799" y="215772"/>
                  </a:lnTo>
                  <a:lnTo>
                    <a:pt x="66928" y="212470"/>
                  </a:lnTo>
                  <a:lnTo>
                    <a:pt x="68579" y="205994"/>
                  </a:lnTo>
                  <a:lnTo>
                    <a:pt x="70103" y="197738"/>
                  </a:lnTo>
                  <a:lnTo>
                    <a:pt x="68579" y="191134"/>
                  </a:lnTo>
                  <a:lnTo>
                    <a:pt x="97916" y="176529"/>
                  </a:lnTo>
                  <a:lnTo>
                    <a:pt x="60325" y="176529"/>
                  </a:lnTo>
                  <a:lnTo>
                    <a:pt x="52196" y="168275"/>
                  </a:lnTo>
                  <a:close/>
                </a:path>
                <a:path w="395604" h="233679">
                  <a:moveTo>
                    <a:pt x="52196" y="179831"/>
                  </a:moveTo>
                  <a:lnTo>
                    <a:pt x="34162" y="179831"/>
                  </a:lnTo>
                  <a:lnTo>
                    <a:pt x="40766" y="181356"/>
                  </a:lnTo>
                  <a:lnTo>
                    <a:pt x="47243" y="186308"/>
                  </a:lnTo>
                  <a:lnTo>
                    <a:pt x="52196" y="191134"/>
                  </a:lnTo>
                  <a:lnTo>
                    <a:pt x="52196" y="179831"/>
                  </a:lnTo>
                  <a:close/>
                </a:path>
                <a:path w="395604" h="233679">
                  <a:moveTo>
                    <a:pt x="170814" y="166750"/>
                  </a:moveTo>
                  <a:lnTo>
                    <a:pt x="117601" y="166750"/>
                  </a:lnTo>
                  <a:lnTo>
                    <a:pt x="122427" y="171576"/>
                  </a:lnTo>
                  <a:lnTo>
                    <a:pt x="130682" y="174751"/>
                  </a:lnTo>
                  <a:lnTo>
                    <a:pt x="137160" y="176529"/>
                  </a:lnTo>
                  <a:lnTo>
                    <a:pt x="143763" y="178053"/>
                  </a:lnTo>
                  <a:lnTo>
                    <a:pt x="153542" y="176529"/>
                  </a:lnTo>
                  <a:lnTo>
                    <a:pt x="161543" y="173227"/>
                  </a:lnTo>
                  <a:lnTo>
                    <a:pt x="169799" y="168275"/>
                  </a:lnTo>
                  <a:lnTo>
                    <a:pt x="170814" y="166750"/>
                  </a:lnTo>
                  <a:close/>
                </a:path>
                <a:path w="395604" h="233679">
                  <a:moveTo>
                    <a:pt x="151764" y="109474"/>
                  </a:moveTo>
                  <a:lnTo>
                    <a:pt x="141986" y="109474"/>
                  </a:lnTo>
                  <a:lnTo>
                    <a:pt x="110998" y="142112"/>
                  </a:lnTo>
                  <a:lnTo>
                    <a:pt x="110998" y="151891"/>
                  </a:lnTo>
                  <a:lnTo>
                    <a:pt x="60325" y="176529"/>
                  </a:lnTo>
                  <a:lnTo>
                    <a:pt x="97916" y="176529"/>
                  </a:lnTo>
                  <a:lnTo>
                    <a:pt x="117601" y="166750"/>
                  </a:lnTo>
                  <a:lnTo>
                    <a:pt x="170814" y="166750"/>
                  </a:lnTo>
                  <a:lnTo>
                    <a:pt x="174625" y="160146"/>
                  </a:lnTo>
                  <a:lnTo>
                    <a:pt x="137160" y="160146"/>
                  </a:lnTo>
                  <a:lnTo>
                    <a:pt x="132206" y="155194"/>
                  </a:lnTo>
                  <a:lnTo>
                    <a:pt x="128904" y="150368"/>
                  </a:lnTo>
                  <a:lnTo>
                    <a:pt x="125729" y="143763"/>
                  </a:lnTo>
                  <a:lnTo>
                    <a:pt x="132206" y="130682"/>
                  </a:lnTo>
                  <a:lnTo>
                    <a:pt x="161543" y="130682"/>
                  </a:lnTo>
                  <a:lnTo>
                    <a:pt x="161543" y="114426"/>
                  </a:lnTo>
                  <a:lnTo>
                    <a:pt x="151764" y="109474"/>
                  </a:lnTo>
                  <a:close/>
                </a:path>
                <a:path w="395604" h="233679">
                  <a:moveTo>
                    <a:pt x="254762" y="0"/>
                  </a:moveTo>
                  <a:lnTo>
                    <a:pt x="220344" y="26034"/>
                  </a:lnTo>
                  <a:lnTo>
                    <a:pt x="218820" y="34162"/>
                  </a:lnTo>
                  <a:lnTo>
                    <a:pt x="220344" y="44068"/>
                  </a:lnTo>
                  <a:lnTo>
                    <a:pt x="223646" y="52196"/>
                  </a:lnTo>
                  <a:lnTo>
                    <a:pt x="161543" y="114426"/>
                  </a:lnTo>
                  <a:lnTo>
                    <a:pt x="161543" y="143763"/>
                  </a:lnTo>
                  <a:lnTo>
                    <a:pt x="160019" y="150368"/>
                  </a:lnTo>
                  <a:lnTo>
                    <a:pt x="156717" y="155194"/>
                  </a:lnTo>
                  <a:lnTo>
                    <a:pt x="151764" y="160146"/>
                  </a:lnTo>
                  <a:lnTo>
                    <a:pt x="174625" y="160146"/>
                  </a:lnTo>
                  <a:lnTo>
                    <a:pt x="177926" y="151891"/>
                  </a:lnTo>
                  <a:lnTo>
                    <a:pt x="177926" y="133984"/>
                  </a:lnTo>
                  <a:lnTo>
                    <a:pt x="174625" y="125729"/>
                  </a:lnTo>
                  <a:lnTo>
                    <a:pt x="186054" y="114426"/>
                  </a:lnTo>
                  <a:lnTo>
                    <a:pt x="236727" y="63626"/>
                  </a:lnTo>
                  <a:lnTo>
                    <a:pt x="272801" y="63626"/>
                  </a:lnTo>
                  <a:lnTo>
                    <a:pt x="275970" y="62102"/>
                  </a:lnTo>
                  <a:lnTo>
                    <a:pt x="279145" y="57150"/>
                  </a:lnTo>
                  <a:lnTo>
                    <a:pt x="315087" y="57150"/>
                  </a:lnTo>
                  <a:lnTo>
                    <a:pt x="305435" y="52196"/>
                  </a:lnTo>
                  <a:lnTo>
                    <a:pt x="254762" y="52196"/>
                  </a:lnTo>
                  <a:lnTo>
                    <a:pt x="246506" y="50545"/>
                  </a:lnTo>
                  <a:lnTo>
                    <a:pt x="241680" y="47243"/>
                  </a:lnTo>
                  <a:lnTo>
                    <a:pt x="236727" y="42418"/>
                  </a:lnTo>
                  <a:lnTo>
                    <a:pt x="236727" y="27685"/>
                  </a:lnTo>
                  <a:lnTo>
                    <a:pt x="241680" y="22859"/>
                  </a:lnTo>
                  <a:lnTo>
                    <a:pt x="246506" y="19557"/>
                  </a:lnTo>
                  <a:lnTo>
                    <a:pt x="254762" y="17906"/>
                  </a:lnTo>
                  <a:lnTo>
                    <a:pt x="269366" y="17906"/>
                  </a:lnTo>
                  <a:lnTo>
                    <a:pt x="269366" y="5333"/>
                  </a:lnTo>
                  <a:lnTo>
                    <a:pt x="266064" y="3175"/>
                  </a:lnTo>
                  <a:lnTo>
                    <a:pt x="259587" y="1524"/>
                  </a:lnTo>
                  <a:lnTo>
                    <a:pt x="254762" y="0"/>
                  </a:lnTo>
                  <a:close/>
                </a:path>
                <a:path w="395604" h="233679">
                  <a:moveTo>
                    <a:pt x="161543" y="130682"/>
                  </a:moveTo>
                  <a:lnTo>
                    <a:pt x="132206" y="130682"/>
                  </a:lnTo>
                  <a:lnTo>
                    <a:pt x="161543" y="143763"/>
                  </a:lnTo>
                  <a:lnTo>
                    <a:pt x="161543" y="130682"/>
                  </a:lnTo>
                  <a:close/>
                </a:path>
                <a:path w="395604" h="233679">
                  <a:moveTo>
                    <a:pt x="315087" y="57150"/>
                  </a:moveTo>
                  <a:lnTo>
                    <a:pt x="279145" y="57150"/>
                  </a:lnTo>
                  <a:lnTo>
                    <a:pt x="328167" y="81660"/>
                  </a:lnTo>
                  <a:lnTo>
                    <a:pt x="328167" y="96393"/>
                  </a:lnTo>
                  <a:lnTo>
                    <a:pt x="331469" y="104520"/>
                  </a:lnTo>
                  <a:lnTo>
                    <a:pt x="334771" y="111125"/>
                  </a:lnTo>
                  <a:lnTo>
                    <a:pt x="341249" y="115950"/>
                  </a:lnTo>
                  <a:lnTo>
                    <a:pt x="347725" y="120903"/>
                  </a:lnTo>
                  <a:lnTo>
                    <a:pt x="354329" y="122427"/>
                  </a:lnTo>
                  <a:lnTo>
                    <a:pt x="362585" y="124206"/>
                  </a:lnTo>
                  <a:lnTo>
                    <a:pt x="372363" y="122427"/>
                  </a:lnTo>
                  <a:lnTo>
                    <a:pt x="382142" y="117601"/>
                  </a:lnTo>
                  <a:lnTo>
                    <a:pt x="388619" y="111125"/>
                  </a:lnTo>
                  <a:lnTo>
                    <a:pt x="390525" y="107822"/>
                  </a:lnTo>
                  <a:lnTo>
                    <a:pt x="362585" y="107822"/>
                  </a:lnTo>
                  <a:lnTo>
                    <a:pt x="354329" y="106171"/>
                  </a:lnTo>
                  <a:lnTo>
                    <a:pt x="349503" y="102869"/>
                  </a:lnTo>
                  <a:lnTo>
                    <a:pt x="346201" y="94741"/>
                  </a:lnTo>
                  <a:lnTo>
                    <a:pt x="344550" y="89788"/>
                  </a:lnTo>
                  <a:lnTo>
                    <a:pt x="346201" y="83312"/>
                  </a:lnTo>
                  <a:lnTo>
                    <a:pt x="349503" y="78358"/>
                  </a:lnTo>
                  <a:lnTo>
                    <a:pt x="354329" y="71881"/>
                  </a:lnTo>
                  <a:lnTo>
                    <a:pt x="380491" y="71881"/>
                  </a:lnTo>
                  <a:lnTo>
                    <a:pt x="380491" y="66928"/>
                  </a:lnTo>
                  <a:lnTo>
                    <a:pt x="334771" y="66928"/>
                  </a:lnTo>
                  <a:lnTo>
                    <a:pt x="315087" y="57150"/>
                  </a:lnTo>
                  <a:close/>
                </a:path>
                <a:path w="395604" h="233679">
                  <a:moveTo>
                    <a:pt x="393445" y="57150"/>
                  </a:moveTo>
                  <a:lnTo>
                    <a:pt x="380491" y="57150"/>
                  </a:lnTo>
                  <a:lnTo>
                    <a:pt x="380491" y="89788"/>
                  </a:lnTo>
                  <a:lnTo>
                    <a:pt x="377189" y="94741"/>
                  </a:lnTo>
                  <a:lnTo>
                    <a:pt x="373888" y="102869"/>
                  </a:lnTo>
                  <a:lnTo>
                    <a:pt x="369062" y="106171"/>
                  </a:lnTo>
                  <a:lnTo>
                    <a:pt x="362585" y="107822"/>
                  </a:lnTo>
                  <a:lnTo>
                    <a:pt x="390525" y="107822"/>
                  </a:lnTo>
                  <a:lnTo>
                    <a:pt x="393573" y="102869"/>
                  </a:lnTo>
                  <a:lnTo>
                    <a:pt x="395224" y="93090"/>
                  </a:lnTo>
                  <a:lnTo>
                    <a:pt x="395224" y="84962"/>
                  </a:lnTo>
                  <a:lnTo>
                    <a:pt x="393573" y="75183"/>
                  </a:lnTo>
                  <a:lnTo>
                    <a:pt x="390905" y="71881"/>
                  </a:lnTo>
                  <a:lnTo>
                    <a:pt x="386968" y="66928"/>
                  </a:lnTo>
                  <a:lnTo>
                    <a:pt x="393445" y="57150"/>
                  </a:lnTo>
                  <a:close/>
                </a:path>
                <a:path w="395604" h="233679">
                  <a:moveTo>
                    <a:pt x="380491" y="71881"/>
                  </a:moveTo>
                  <a:lnTo>
                    <a:pt x="369062" y="71881"/>
                  </a:lnTo>
                  <a:lnTo>
                    <a:pt x="373888" y="78358"/>
                  </a:lnTo>
                  <a:lnTo>
                    <a:pt x="377189" y="83312"/>
                  </a:lnTo>
                  <a:lnTo>
                    <a:pt x="380491" y="89788"/>
                  </a:lnTo>
                  <a:lnTo>
                    <a:pt x="380491" y="71881"/>
                  </a:lnTo>
                  <a:close/>
                </a:path>
                <a:path w="395604" h="233679">
                  <a:moveTo>
                    <a:pt x="272801" y="63626"/>
                  </a:moveTo>
                  <a:lnTo>
                    <a:pt x="236727" y="63626"/>
                  </a:lnTo>
                  <a:lnTo>
                    <a:pt x="241680" y="66928"/>
                  </a:lnTo>
                  <a:lnTo>
                    <a:pt x="246506" y="68579"/>
                  </a:lnTo>
                  <a:lnTo>
                    <a:pt x="259587" y="68579"/>
                  </a:lnTo>
                  <a:lnTo>
                    <a:pt x="269366" y="65277"/>
                  </a:lnTo>
                  <a:lnTo>
                    <a:pt x="272801" y="63626"/>
                  </a:lnTo>
                  <a:close/>
                </a:path>
                <a:path w="395604" h="233679">
                  <a:moveTo>
                    <a:pt x="380491" y="57150"/>
                  </a:moveTo>
                  <a:lnTo>
                    <a:pt x="352805" y="57150"/>
                  </a:lnTo>
                  <a:lnTo>
                    <a:pt x="344550" y="60325"/>
                  </a:lnTo>
                  <a:lnTo>
                    <a:pt x="334771" y="66928"/>
                  </a:lnTo>
                  <a:lnTo>
                    <a:pt x="380491" y="66928"/>
                  </a:lnTo>
                  <a:lnTo>
                    <a:pt x="380491" y="57150"/>
                  </a:lnTo>
                  <a:close/>
                </a:path>
                <a:path w="395604" h="233679">
                  <a:moveTo>
                    <a:pt x="269366" y="5333"/>
                  </a:moveTo>
                  <a:lnTo>
                    <a:pt x="269366" y="42418"/>
                  </a:lnTo>
                  <a:lnTo>
                    <a:pt x="266064" y="47243"/>
                  </a:lnTo>
                  <a:lnTo>
                    <a:pt x="259587" y="50545"/>
                  </a:lnTo>
                  <a:lnTo>
                    <a:pt x="254762" y="52196"/>
                  </a:lnTo>
                  <a:lnTo>
                    <a:pt x="305435" y="52196"/>
                  </a:lnTo>
                  <a:lnTo>
                    <a:pt x="285750" y="42418"/>
                  </a:lnTo>
                  <a:lnTo>
                    <a:pt x="287400" y="34162"/>
                  </a:lnTo>
                  <a:lnTo>
                    <a:pt x="287400" y="27685"/>
                  </a:lnTo>
                  <a:lnTo>
                    <a:pt x="284099" y="21081"/>
                  </a:lnTo>
                  <a:lnTo>
                    <a:pt x="282955" y="17906"/>
                  </a:lnTo>
                  <a:lnTo>
                    <a:pt x="282448" y="16256"/>
                  </a:lnTo>
                  <a:lnTo>
                    <a:pt x="277621" y="9778"/>
                  </a:lnTo>
                  <a:lnTo>
                    <a:pt x="271144" y="6476"/>
                  </a:lnTo>
                  <a:lnTo>
                    <a:pt x="269366" y="5333"/>
                  </a:lnTo>
                  <a:close/>
                </a:path>
                <a:path w="395604" h="233679">
                  <a:moveTo>
                    <a:pt x="269366" y="17906"/>
                  </a:moveTo>
                  <a:lnTo>
                    <a:pt x="254762" y="17906"/>
                  </a:lnTo>
                  <a:lnTo>
                    <a:pt x="259587" y="19557"/>
                  </a:lnTo>
                  <a:lnTo>
                    <a:pt x="266064" y="22859"/>
                  </a:lnTo>
                  <a:lnTo>
                    <a:pt x="269366" y="27685"/>
                  </a:lnTo>
                  <a:lnTo>
                    <a:pt x="269366" y="17906"/>
                  </a:lnTo>
                  <a:close/>
                </a:path>
              </a:pathLst>
            </a:custGeom>
            <a:solidFill>
              <a:srgbClr val="E684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553331" y="3619246"/>
              <a:ext cx="130175" cy="161925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4149471" y="3738626"/>
              <a:ext cx="561975" cy="454659"/>
            </a:xfrm>
            <a:custGeom>
              <a:avLst/>
              <a:gdLst/>
              <a:ahLst/>
              <a:cxnLst/>
              <a:rect l="l" t="t" r="r" b="b"/>
              <a:pathLst>
                <a:path w="561975" h="454660">
                  <a:moveTo>
                    <a:pt x="551941" y="436499"/>
                  </a:moveTo>
                  <a:lnTo>
                    <a:pt x="9778" y="436499"/>
                  </a:lnTo>
                  <a:lnTo>
                    <a:pt x="4825" y="438150"/>
                  </a:lnTo>
                  <a:lnTo>
                    <a:pt x="1524" y="441451"/>
                  </a:lnTo>
                  <a:lnTo>
                    <a:pt x="0" y="446278"/>
                  </a:lnTo>
                  <a:lnTo>
                    <a:pt x="1524" y="449580"/>
                  </a:lnTo>
                  <a:lnTo>
                    <a:pt x="4825" y="452755"/>
                  </a:lnTo>
                  <a:lnTo>
                    <a:pt x="9778" y="454532"/>
                  </a:lnTo>
                  <a:lnTo>
                    <a:pt x="551941" y="454532"/>
                  </a:lnTo>
                  <a:lnTo>
                    <a:pt x="556767" y="452755"/>
                  </a:lnTo>
                  <a:lnTo>
                    <a:pt x="558545" y="451231"/>
                  </a:lnTo>
                  <a:lnTo>
                    <a:pt x="561720" y="449580"/>
                  </a:lnTo>
                  <a:lnTo>
                    <a:pt x="561720" y="441451"/>
                  </a:lnTo>
                  <a:lnTo>
                    <a:pt x="558545" y="439674"/>
                  </a:lnTo>
                  <a:lnTo>
                    <a:pt x="556767" y="438150"/>
                  </a:lnTo>
                  <a:lnTo>
                    <a:pt x="551941" y="436499"/>
                  </a:lnTo>
                  <a:close/>
                </a:path>
                <a:path w="561975" h="454660">
                  <a:moveTo>
                    <a:pt x="89662" y="274700"/>
                  </a:moveTo>
                  <a:lnTo>
                    <a:pt x="35940" y="274700"/>
                  </a:lnTo>
                  <a:lnTo>
                    <a:pt x="27686" y="278003"/>
                  </a:lnTo>
                  <a:lnTo>
                    <a:pt x="22859" y="279526"/>
                  </a:lnTo>
                  <a:lnTo>
                    <a:pt x="21081" y="284480"/>
                  </a:lnTo>
                  <a:lnTo>
                    <a:pt x="19557" y="291084"/>
                  </a:lnTo>
                  <a:lnTo>
                    <a:pt x="19557" y="436499"/>
                  </a:lnTo>
                  <a:lnTo>
                    <a:pt x="35940" y="436499"/>
                  </a:lnTo>
                  <a:lnTo>
                    <a:pt x="35940" y="291084"/>
                  </a:lnTo>
                  <a:lnTo>
                    <a:pt x="89662" y="291084"/>
                  </a:lnTo>
                  <a:lnTo>
                    <a:pt x="89662" y="274700"/>
                  </a:lnTo>
                  <a:close/>
                </a:path>
                <a:path w="561975" h="454660">
                  <a:moveTo>
                    <a:pt x="89662" y="274700"/>
                  </a:moveTo>
                  <a:lnTo>
                    <a:pt x="89662" y="436499"/>
                  </a:lnTo>
                  <a:lnTo>
                    <a:pt x="106044" y="436499"/>
                  </a:lnTo>
                  <a:lnTo>
                    <a:pt x="106044" y="291084"/>
                  </a:lnTo>
                  <a:lnTo>
                    <a:pt x="104520" y="284480"/>
                  </a:lnTo>
                  <a:lnTo>
                    <a:pt x="101218" y="279526"/>
                  </a:lnTo>
                  <a:lnTo>
                    <a:pt x="97916" y="278003"/>
                  </a:lnTo>
                  <a:lnTo>
                    <a:pt x="89662" y="274700"/>
                  </a:lnTo>
                  <a:close/>
                </a:path>
                <a:path w="561975" h="454660">
                  <a:moveTo>
                    <a:pt x="199262" y="220599"/>
                  </a:moveTo>
                  <a:lnTo>
                    <a:pt x="143637" y="220599"/>
                  </a:lnTo>
                  <a:lnTo>
                    <a:pt x="138683" y="222376"/>
                  </a:lnTo>
                  <a:lnTo>
                    <a:pt x="132206" y="225679"/>
                  </a:lnTo>
                  <a:lnTo>
                    <a:pt x="128904" y="228854"/>
                  </a:lnTo>
                  <a:lnTo>
                    <a:pt x="127380" y="236981"/>
                  </a:lnTo>
                  <a:lnTo>
                    <a:pt x="127380" y="436499"/>
                  </a:lnTo>
                  <a:lnTo>
                    <a:pt x="145287" y="436499"/>
                  </a:lnTo>
                  <a:lnTo>
                    <a:pt x="145287" y="236981"/>
                  </a:lnTo>
                  <a:lnTo>
                    <a:pt x="199262" y="236981"/>
                  </a:lnTo>
                  <a:lnTo>
                    <a:pt x="199262" y="220599"/>
                  </a:lnTo>
                  <a:close/>
                </a:path>
                <a:path w="561975" h="454660">
                  <a:moveTo>
                    <a:pt x="200787" y="220599"/>
                  </a:moveTo>
                  <a:lnTo>
                    <a:pt x="199262" y="220599"/>
                  </a:lnTo>
                  <a:lnTo>
                    <a:pt x="199262" y="436499"/>
                  </a:lnTo>
                  <a:lnTo>
                    <a:pt x="215518" y="436499"/>
                  </a:lnTo>
                  <a:lnTo>
                    <a:pt x="215518" y="236981"/>
                  </a:lnTo>
                  <a:lnTo>
                    <a:pt x="213867" y="228854"/>
                  </a:lnTo>
                  <a:lnTo>
                    <a:pt x="210565" y="225679"/>
                  </a:lnTo>
                  <a:lnTo>
                    <a:pt x="205739" y="222376"/>
                  </a:lnTo>
                  <a:lnTo>
                    <a:pt x="200787" y="220599"/>
                  </a:lnTo>
                  <a:close/>
                </a:path>
                <a:path w="561975" h="454660">
                  <a:moveTo>
                    <a:pt x="308609" y="111125"/>
                  </a:moveTo>
                  <a:lnTo>
                    <a:pt x="252983" y="111125"/>
                  </a:lnTo>
                  <a:lnTo>
                    <a:pt x="246506" y="112775"/>
                  </a:lnTo>
                  <a:lnTo>
                    <a:pt x="240029" y="119253"/>
                  </a:lnTo>
                  <a:lnTo>
                    <a:pt x="236727" y="125856"/>
                  </a:lnTo>
                  <a:lnTo>
                    <a:pt x="236727" y="436499"/>
                  </a:lnTo>
                  <a:lnTo>
                    <a:pt x="252983" y="436499"/>
                  </a:lnTo>
                  <a:lnTo>
                    <a:pt x="252983" y="127507"/>
                  </a:lnTo>
                  <a:lnTo>
                    <a:pt x="308609" y="127507"/>
                  </a:lnTo>
                  <a:lnTo>
                    <a:pt x="308609" y="111125"/>
                  </a:lnTo>
                  <a:close/>
                </a:path>
                <a:path w="561975" h="454660">
                  <a:moveTo>
                    <a:pt x="308609" y="111125"/>
                  </a:moveTo>
                  <a:lnTo>
                    <a:pt x="308609" y="436499"/>
                  </a:lnTo>
                  <a:lnTo>
                    <a:pt x="324865" y="436499"/>
                  </a:lnTo>
                  <a:lnTo>
                    <a:pt x="324865" y="125856"/>
                  </a:lnTo>
                  <a:lnTo>
                    <a:pt x="321690" y="119253"/>
                  </a:lnTo>
                  <a:lnTo>
                    <a:pt x="320039" y="116078"/>
                  </a:lnTo>
                  <a:lnTo>
                    <a:pt x="315087" y="112775"/>
                  </a:lnTo>
                  <a:lnTo>
                    <a:pt x="308609" y="111125"/>
                  </a:lnTo>
                  <a:close/>
                </a:path>
                <a:path w="561975" h="454660">
                  <a:moveTo>
                    <a:pt x="370586" y="165100"/>
                  </a:moveTo>
                  <a:lnTo>
                    <a:pt x="360806" y="165100"/>
                  </a:lnTo>
                  <a:lnTo>
                    <a:pt x="355980" y="166750"/>
                  </a:lnTo>
                  <a:lnTo>
                    <a:pt x="351027" y="170053"/>
                  </a:lnTo>
                  <a:lnTo>
                    <a:pt x="347725" y="174879"/>
                  </a:lnTo>
                  <a:lnTo>
                    <a:pt x="347725" y="436499"/>
                  </a:lnTo>
                  <a:lnTo>
                    <a:pt x="362584" y="436499"/>
                  </a:lnTo>
                  <a:lnTo>
                    <a:pt x="362584" y="183134"/>
                  </a:lnTo>
                  <a:lnTo>
                    <a:pt x="370586" y="183134"/>
                  </a:lnTo>
                  <a:lnTo>
                    <a:pt x="373888" y="181482"/>
                  </a:lnTo>
                  <a:lnTo>
                    <a:pt x="377189" y="178181"/>
                  </a:lnTo>
                  <a:lnTo>
                    <a:pt x="378840" y="174879"/>
                  </a:lnTo>
                  <a:lnTo>
                    <a:pt x="377189" y="170053"/>
                  </a:lnTo>
                  <a:lnTo>
                    <a:pt x="373888" y="166750"/>
                  </a:lnTo>
                  <a:lnTo>
                    <a:pt x="370586" y="165100"/>
                  </a:lnTo>
                  <a:close/>
                </a:path>
                <a:path w="561975" h="454660">
                  <a:moveTo>
                    <a:pt x="418083" y="165100"/>
                  </a:moveTo>
                  <a:lnTo>
                    <a:pt x="409828" y="165100"/>
                  </a:lnTo>
                  <a:lnTo>
                    <a:pt x="405002" y="166750"/>
                  </a:lnTo>
                  <a:lnTo>
                    <a:pt x="401700" y="170053"/>
                  </a:lnTo>
                  <a:lnTo>
                    <a:pt x="400050" y="174879"/>
                  </a:lnTo>
                  <a:lnTo>
                    <a:pt x="401700" y="178181"/>
                  </a:lnTo>
                  <a:lnTo>
                    <a:pt x="405002" y="181482"/>
                  </a:lnTo>
                  <a:lnTo>
                    <a:pt x="409828" y="183134"/>
                  </a:lnTo>
                  <a:lnTo>
                    <a:pt x="416305" y="183134"/>
                  </a:lnTo>
                  <a:lnTo>
                    <a:pt x="416305" y="436499"/>
                  </a:lnTo>
                  <a:lnTo>
                    <a:pt x="434339" y="436499"/>
                  </a:lnTo>
                  <a:lnTo>
                    <a:pt x="434339" y="181482"/>
                  </a:lnTo>
                  <a:lnTo>
                    <a:pt x="432688" y="174879"/>
                  </a:lnTo>
                  <a:lnTo>
                    <a:pt x="429387" y="170053"/>
                  </a:lnTo>
                  <a:lnTo>
                    <a:pt x="422909" y="166750"/>
                  </a:lnTo>
                  <a:lnTo>
                    <a:pt x="418083" y="165100"/>
                  </a:lnTo>
                  <a:close/>
                </a:path>
                <a:path w="561975" h="454660">
                  <a:moveTo>
                    <a:pt x="527430" y="0"/>
                  </a:moveTo>
                  <a:lnTo>
                    <a:pt x="471931" y="0"/>
                  </a:lnTo>
                  <a:lnTo>
                    <a:pt x="463803" y="1524"/>
                  </a:lnTo>
                  <a:lnTo>
                    <a:pt x="460501" y="6604"/>
                  </a:lnTo>
                  <a:lnTo>
                    <a:pt x="457200" y="11430"/>
                  </a:lnTo>
                  <a:lnTo>
                    <a:pt x="455549" y="16382"/>
                  </a:lnTo>
                  <a:lnTo>
                    <a:pt x="455549" y="436499"/>
                  </a:lnTo>
                  <a:lnTo>
                    <a:pt x="473582" y="436499"/>
                  </a:lnTo>
                  <a:lnTo>
                    <a:pt x="473582" y="17906"/>
                  </a:lnTo>
                  <a:lnTo>
                    <a:pt x="542163" y="17906"/>
                  </a:lnTo>
                  <a:lnTo>
                    <a:pt x="542163" y="11430"/>
                  </a:lnTo>
                  <a:lnTo>
                    <a:pt x="538861" y="6604"/>
                  </a:lnTo>
                  <a:lnTo>
                    <a:pt x="533907" y="1524"/>
                  </a:lnTo>
                  <a:lnTo>
                    <a:pt x="527430" y="0"/>
                  </a:lnTo>
                  <a:close/>
                </a:path>
                <a:path w="561975" h="454660">
                  <a:moveTo>
                    <a:pt x="537209" y="243586"/>
                  </a:moveTo>
                  <a:lnTo>
                    <a:pt x="530732" y="243586"/>
                  </a:lnTo>
                  <a:lnTo>
                    <a:pt x="527430" y="246761"/>
                  </a:lnTo>
                  <a:lnTo>
                    <a:pt x="525906" y="248538"/>
                  </a:lnTo>
                  <a:lnTo>
                    <a:pt x="525906" y="436499"/>
                  </a:lnTo>
                  <a:lnTo>
                    <a:pt x="542163" y="436499"/>
                  </a:lnTo>
                  <a:lnTo>
                    <a:pt x="542163" y="248538"/>
                  </a:lnTo>
                  <a:lnTo>
                    <a:pt x="537209" y="243586"/>
                  </a:lnTo>
                  <a:close/>
                </a:path>
                <a:path w="561975" h="454660">
                  <a:moveTo>
                    <a:pt x="542163" y="17906"/>
                  </a:moveTo>
                  <a:lnTo>
                    <a:pt x="525906" y="17906"/>
                  </a:lnTo>
                  <a:lnTo>
                    <a:pt x="525906" y="217424"/>
                  </a:lnTo>
                  <a:lnTo>
                    <a:pt x="527430" y="219075"/>
                  </a:lnTo>
                  <a:lnTo>
                    <a:pt x="530732" y="220599"/>
                  </a:lnTo>
                  <a:lnTo>
                    <a:pt x="537209" y="220599"/>
                  </a:lnTo>
                  <a:lnTo>
                    <a:pt x="540512" y="219075"/>
                  </a:lnTo>
                  <a:lnTo>
                    <a:pt x="542163" y="217424"/>
                  </a:lnTo>
                  <a:lnTo>
                    <a:pt x="542163" y="17906"/>
                  </a:lnTo>
                  <a:close/>
                </a:path>
              </a:pathLst>
            </a:custGeom>
            <a:solidFill>
              <a:srgbClr val="E684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4" name="object 3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872723" y="39230"/>
            <a:ext cx="1076959" cy="778649"/>
          </a:xfrm>
          <a:prstGeom prst="rect">
            <a:avLst/>
          </a:prstGeom>
        </p:spPr>
      </p:pic>
      <p:sp>
        <p:nvSpPr>
          <p:cNvPr id="35" name="object 35"/>
          <p:cNvSpPr txBox="1"/>
          <p:nvPr/>
        </p:nvSpPr>
        <p:spPr>
          <a:xfrm>
            <a:off x="11787378" y="6462776"/>
            <a:ext cx="1250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0" dirty="0">
                <a:latin typeface="Arial"/>
                <a:cs typeface="Arial"/>
              </a:rPr>
              <a:t>7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28566" y="1188485"/>
            <a:ext cx="6504940" cy="4107179"/>
            <a:chOff x="228566" y="1188485"/>
            <a:chExt cx="6504940" cy="410717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8566" y="1188485"/>
              <a:ext cx="6504499" cy="410659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8112" y="1347596"/>
              <a:ext cx="6006338" cy="3681603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078179" y="2833497"/>
            <a:ext cx="1691639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Higher</a:t>
            </a:r>
            <a:r>
              <a:rPr sz="16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Current</a:t>
            </a:r>
            <a:r>
              <a:rPr sz="16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Yield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74770" y="2814319"/>
            <a:ext cx="193421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33070" marR="5080" indent="-421005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Potential</a:t>
            </a:r>
            <a:r>
              <a:rPr sz="16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consistent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Capital</a:t>
            </a:r>
            <a:r>
              <a:rPr sz="16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Gains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29788" y="2566822"/>
            <a:ext cx="530225" cy="79502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95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REITs</a:t>
            </a:r>
            <a:endParaRPr sz="1600">
              <a:latin typeface="Calibri"/>
              <a:cs typeface="Calibri"/>
            </a:endParaRPr>
          </a:p>
          <a:p>
            <a:pPr marL="12700" marR="5080" indent="-3810" algn="ctr">
              <a:lnSpc>
                <a:spcPts val="2030"/>
              </a:lnSpc>
              <a:spcBef>
                <a:spcPts val="70"/>
              </a:spcBef>
            </a:pPr>
            <a:r>
              <a:rPr sz="1600" spc="-50" dirty="0">
                <a:solidFill>
                  <a:srgbClr val="FFFFFF"/>
                </a:solidFill>
                <a:latin typeface="Calibri"/>
                <a:cs typeface="Calibri"/>
              </a:rPr>
              <a:t>&amp; </a:t>
            </a:r>
            <a:r>
              <a:rPr sz="1600" spc="-45" dirty="0">
                <a:solidFill>
                  <a:srgbClr val="FFFFFF"/>
                </a:solidFill>
                <a:latin typeface="Calibri"/>
                <a:cs typeface="Calibri"/>
              </a:rPr>
              <a:t>INVITs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81736" y="5585561"/>
            <a:ext cx="222313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latin typeface="Calibri"/>
                <a:cs typeface="Calibri"/>
              </a:rPr>
              <a:t>Cash</a:t>
            </a:r>
            <a:r>
              <a:rPr sz="1400" b="1" spc="-5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Distribution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Yield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(~11%)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760978" y="5598363"/>
            <a:ext cx="26631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Calibri"/>
                <a:cs typeface="Calibri"/>
              </a:rPr>
              <a:t>Capital</a:t>
            </a:r>
            <a:r>
              <a:rPr sz="1400" b="1" spc="-7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Appreciation</a:t>
            </a:r>
            <a:r>
              <a:rPr sz="1400" b="1" spc="-6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Potential</a:t>
            </a:r>
            <a:r>
              <a:rPr sz="1400" b="1" spc="5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(~5%)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170928" y="1430121"/>
            <a:ext cx="4639310" cy="927100"/>
          </a:xfrm>
          <a:custGeom>
            <a:avLst/>
            <a:gdLst/>
            <a:ahLst/>
            <a:cxnLst/>
            <a:rect l="l" t="t" r="r" b="b"/>
            <a:pathLst>
              <a:path w="4639309" h="927100">
                <a:moveTo>
                  <a:pt x="0" y="926744"/>
                </a:moveTo>
                <a:lnTo>
                  <a:pt x="4638929" y="926744"/>
                </a:lnTo>
                <a:lnTo>
                  <a:pt x="4638929" y="0"/>
                </a:lnTo>
                <a:lnTo>
                  <a:pt x="0" y="0"/>
                </a:lnTo>
                <a:lnTo>
                  <a:pt x="0" y="926744"/>
                </a:lnTo>
                <a:close/>
              </a:path>
            </a:pathLst>
          </a:custGeom>
          <a:ln w="25400">
            <a:solidFill>
              <a:srgbClr val="1C334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7194147" y="1539064"/>
            <a:ext cx="4631055" cy="72961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R="28575" algn="ctr">
              <a:lnSpc>
                <a:spcPct val="100000"/>
              </a:lnSpc>
              <a:spcBef>
                <a:spcPts val="345"/>
              </a:spcBef>
            </a:pPr>
            <a:r>
              <a:rPr sz="14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Yield</a:t>
            </a:r>
            <a:r>
              <a:rPr sz="1400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4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accretive</a:t>
            </a:r>
            <a:r>
              <a:rPr sz="1400" u="sng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4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acquisitions</a:t>
            </a:r>
            <a:r>
              <a:rPr sz="14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4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1400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4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operational</a:t>
            </a:r>
            <a:r>
              <a:rPr sz="1400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4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assets</a:t>
            </a:r>
            <a:endParaRPr sz="1400">
              <a:latin typeface="Calibri"/>
              <a:cs typeface="Calibri"/>
            </a:endParaRPr>
          </a:p>
          <a:p>
            <a:pPr marR="31115" algn="ctr">
              <a:lnSpc>
                <a:spcPct val="100000"/>
              </a:lnSpc>
              <a:spcBef>
                <a:spcPts val="254"/>
              </a:spcBef>
            </a:pPr>
            <a:r>
              <a:rPr sz="1400" dirty="0">
                <a:latin typeface="Calibri"/>
                <a:cs typeface="Calibri"/>
              </a:rPr>
              <a:t>High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rating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of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these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leads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to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Low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Debt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cost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→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Yield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accretive</a:t>
            </a:r>
            <a:endParaRPr sz="1400">
              <a:latin typeface="Calibri"/>
              <a:cs typeface="Calibri"/>
            </a:endParaRPr>
          </a:p>
          <a:p>
            <a:pPr marR="29845" algn="ctr">
              <a:lnSpc>
                <a:spcPct val="100000"/>
              </a:lnSpc>
            </a:pPr>
            <a:r>
              <a:rPr sz="1400" dirty="0">
                <a:latin typeface="Calibri"/>
                <a:cs typeface="Calibri"/>
              </a:rPr>
              <a:t>acquisitions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-&gt;</a:t>
            </a:r>
            <a:r>
              <a:rPr sz="1400" spc="-8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capital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gains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204582" y="3200374"/>
            <a:ext cx="4639310" cy="691515"/>
          </a:xfrm>
          <a:custGeom>
            <a:avLst/>
            <a:gdLst/>
            <a:ahLst/>
            <a:cxnLst/>
            <a:rect l="l" t="t" r="r" b="b"/>
            <a:pathLst>
              <a:path w="4639309" h="691514">
                <a:moveTo>
                  <a:pt x="0" y="690905"/>
                </a:moveTo>
                <a:lnTo>
                  <a:pt x="4638929" y="690905"/>
                </a:lnTo>
                <a:lnTo>
                  <a:pt x="4638929" y="0"/>
                </a:lnTo>
                <a:lnTo>
                  <a:pt x="0" y="0"/>
                </a:lnTo>
                <a:lnTo>
                  <a:pt x="0" y="690905"/>
                </a:lnTo>
                <a:close/>
              </a:path>
            </a:pathLst>
          </a:custGeom>
          <a:ln w="25400">
            <a:solidFill>
              <a:srgbClr val="1C334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7204667" y="3298291"/>
            <a:ext cx="4620260" cy="516255"/>
          </a:xfrm>
          <a:prstGeom prst="rect">
            <a:avLst/>
          </a:prstGeom>
        </p:spPr>
        <p:txBody>
          <a:bodyPr vert="horz" wrap="square" lIns="0" tIns="44450" rIns="0" bIns="0" rtlCol="0">
            <a:spAutoFit/>
          </a:bodyPr>
          <a:lstStyle/>
          <a:p>
            <a:pPr marL="25400" algn="ctr">
              <a:lnSpc>
                <a:spcPct val="100000"/>
              </a:lnSpc>
              <a:spcBef>
                <a:spcPts val="350"/>
              </a:spcBef>
            </a:pPr>
            <a:r>
              <a:rPr sz="14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Secular</a:t>
            </a:r>
            <a:r>
              <a:rPr sz="1400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4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decline</a:t>
            </a:r>
            <a:r>
              <a:rPr sz="1400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4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</a:t>
            </a:r>
            <a:r>
              <a:rPr sz="1400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4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Interest</a:t>
            </a:r>
            <a:r>
              <a:rPr sz="1400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4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rates</a:t>
            </a:r>
            <a:r>
              <a:rPr sz="1400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4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</a:t>
            </a:r>
            <a:r>
              <a:rPr sz="1400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India</a:t>
            </a:r>
            <a:endParaRPr sz="1400">
              <a:latin typeface="Calibri"/>
              <a:cs typeface="Calibri"/>
            </a:endParaRPr>
          </a:p>
          <a:p>
            <a:pPr marL="15240" algn="ctr">
              <a:lnSpc>
                <a:spcPct val="100000"/>
              </a:lnSpc>
              <a:spcBef>
                <a:spcPts val="250"/>
              </a:spcBef>
            </a:pPr>
            <a:r>
              <a:rPr sz="1400" dirty="0">
                <a:latin typeface="Calibri"/>
                <a:cs typeface="Calibri"/>
              </a:rPr>
              <a:t>As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India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develops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→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lowering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of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interest rates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→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capital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gains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200392" y="4684267"/>
            <a:ext cx="4659630" cy="1238885"/>
          </a:xfrm>
          <a:custGeom>
            <a:avLst/>
            <a:gdLst/>
            <a:ahLst/>
            <a:cxnLst/>
            <a:rect l="l" t="t" r="r" b="b"/>
            <a:pathLst>
              <a:path w="4659630" h="1238885">
                <a:moveTo>
                  <a:pt x="0" y="1238872"/>
                </a:moveTo>
                <a:lnTo>
                  <a:pt x="4659122" y="1238872"/>
                </a:lnTo>
                <a:lnTo>
                  <a:pt x="4659122" y="0"/>
                </a:lnTo>
                <a:lnTo>
                  <a:pt x="0" y="0"/>
                </a:lnTo>
                <a:lnTo>
                  <a:pt x="0" y="1238872"/>
                </a:lnTo>
                <a:close/>
              </a:path>
            </a:pathLst>
          </a:custGeom>
          <a:ln w="25400">
            <a:solidFill>
              <a:srgbClr val="1C334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7204667" y="4843119"/>
            <a:ext cx="4631690" cy="942975"/>
          </a:xfrm>
          <a:prstGeom prst="rect">
            <a:avLst/>
          </a:prstGeom>
        </p:spPr>
        <p:txBody>
          <a:bodyPr vert="horz" wrap="square" lIns="0" tIns="44450" rIns="0" bIns="0" rtlCol="0">
            <a:spAutoFit/>
          </a:bodyPr>
          <a:lstStyle/>
          <a:p>
            <a:pPr marL="20320" algn="ctr">
              <a:lnSpc>
                <a:spcPct val="100000"/>
              </a:lnSpc>
              <a:spcBef>
                <a:spcPts val="350"/>
              </a:spcBef>
            </a:pPr>
            <a:r>
              <a:rPr sz="14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Development</a:t>
            </a:r>
            <a:r>
              <a:rPr sz="1400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4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1400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4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this</a:t>
            </a:r>
            <a:r>
              <a:rPr sz="1400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400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space</a:t>
            </a:r>
            <a:r>
              <a:rPr sz="1400" u="sng" spc="5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endParaRPr sz="1400">
              <a:latin typeface="Calibri"/>
              <a:cs typeface="Calibri"/>
            </a:endParaRPr>
          </a:p>
          <a:p>
            <a:pPr marL="22225" algn="ctr">
              <a:lnSpc>
                <a:spcPct val="100000"/>
              </a:lnSpc>
              <a:spcBef>
                <a:spcPts val="250"/>
              </a:spcBef>
            </a:pPr>
            <a:r>
              <a:rPr sz="1400" dirty="0">
                <a:latin typeface="Calibri"/>
                <a:cs typeface="Calibri"/>
              </a:rPr>
              <a:t>Maximal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Income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Fund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is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at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~4%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spread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over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GSecs*</a:t>
            </a:r>
            <a:endParaRPr sz="1400">
              <a:latin typeface="Calibri"/>
              <a:cs typeface="Calibri"/>
            </a:endParaRPr>
          </a:p>
          <a:p>
            <a:pPr marL="22860" algn="ctr">
              <a:lnSpc>
                <a:spcPct val="100000"/>
              </a:lnSpc>
            </a:pPr>
            <a:r>
              <a:rPr sz="1400" dirty="0">
                <a:latin typeface="Calibri"/>
                <a:cs typeface="Calibri"/>
              </a:rPr>
              <a:t>As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India’s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REIT/INVIT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market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matures,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spread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over</a:t>
            </a:r>
            <a:r>
              <a:rPr sz="1400" spc="-5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G-Secs</a:t>
            </a:r>
            <a:r>
              <a:rPr sz="1400" spc="-55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can</a:t>
            </a:r>
            <a:endParaRPr sz="1400">
              <a:latin typeface="Calibri"/>
              <a:cs typeface="Calibri"/>
            </a:endParaRPr>
          </a:p>
          <a:p>
            <a:pPr marL="20320" algn="ctr">
              <a:lnSpc>
                <a:spcPct val="100000"/>
              </a:lnSpc>
            </a:pPr>
            <a:r>
              <a:rPr sz="1400" spc="-10" dirty="0">
                <a:latin typeface="Calibri"/>
                <a:cs typeface="Calibri"/>
              </a:rPr>
              <a:t>potentially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reduce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to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~2%,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similar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to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USA**</a:t>
            </a:r>
            <a:r>
              <a:rPr sz="1400" spc="-5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→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Capital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Gains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021457" y="1857755"/>
            <a:ext cx="4220845" cy="4066540"/>
            <a:chOff x="3021457" y="1857755"/>
            <a:chExt cx="4220845" cy="4066540"/>
          </a:xfrm>
        </p:grpSpPr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43656" y="3526535"/>
              <a:ext cx="3323844" cy="1565147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3387090" y="3561969"/>
              <a:ext cx="3242310" cy="1458595"/>
            </a:xfrm>
            <a:custGeom>
              <a:avLst/>
              <a:gdLst/>
              <a:ahLst/>
              <a:cxnLst/>
              <a:rect l="l" t="t" r="r" b="b"/>
              <a:pathLst>
                <a:path w="3242309" h="1458595">
                  <a:moveTo>
                    <a:pt x="0" y="1458594"/>
                  </a:moveTo>
                  <a:lnTo>
                    <a:pt x="2968117" y="1458594"/>
                  </a:lnTo>
                  <a:lnTo>
                    <a:pt x="2968117" y="0"/>
                  </a:lnTo>
                  <a:lnTo>
                    <a:pt x="3242310" y="0"/>
                  </a:lnTo>
                </a:path>
              </a:pathLst>
            </a:custGeom>
            <a:ln w="254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74535" y="1857755"/>
              <a:ext cx="633996" cy="2004060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6629400" y="1893442"/>
              <a:ext cx="541655" cy="1910714"/>
            </a:xfrm>
            <a:custGeom>
              <a:avLst/>
              <a:gdLst/>
              <a:ahLst/>
              <a:cxnLst/>
              <a:rect l="l" t="t" r="r" b="b"/>
              <a:pathLst>
                <a:path w="541654" h="1910714">
                  <a:moveTo>
                    <a:pt x="541527" y="0"/>
                  </a:moveTo>
                  <a:lnTo>
                    <a:pt x="0" y="0"/>
                  </a:lnTo>
                  <a:lnTo>
                    <a:pt x="0" y="1910333"/>
                  </a:lnTo>
                </a:path>
              </a:pathLst>
            </a:custGeom>
            <a:ln w="254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574535" y="3538727"/>
              <a:ext cx="664451" cy="1836420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6629400" y="3561969"/>
              <a:ext cx="571500" cy="1741805"/>
            </a:xfrm>
            <a:custGeom>
              <a:avLst/>
              <a:gdLst/>
              <a:ahLst/>
              <a:cxnLst/>
              <a:rect l="l" t="t" r="r" b="b"/>
              <a:pathLst>
                <a:path w="571500" h="1741804">
                  <a:moveTo>
                    <a:pt x="570992" y="1741677"/>
                  </a:moveTo>
                  <a:lnTo>
                    <a:pt x="0" y="1741677"/>
                  </a:lnTo>
                  <a:lnTo>
                    <a:pt x="0" y="0"/>
                  </a:lnTo>
                </a:path>
              </a:pathLst>
            </a:custGeom>
            <a:ln w="25399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586728" y="3509772"/>
              <a:ext cx="655307" cy="123443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6629400" y="3545839"/>
              <a:ext cx="575310" cy="16510"/>
            </a:xfrm>
            <a:custGeom>
              <a:avLst/>
              <a:gdLst/>
              <a:ahLst/>
              <a:cxnLst/>
              <a:rect l="l" t="t" r="r" b="b"/>
              <a:pathLst>
                <a:path w="575309" h="16510">
                  <a:moveTo>
                    <a:pt x="575182" y="0"/>
                  </a:moveTo>
                  <a:lnTo>
                    <a:pt x="287527" y="0"/>
                  </a:lnTo>
                  <a:lnTo>
                    <a:pt x="287527" y="16129"/>
                  </a:lnTo>
                  <a:lnTo>
                    <a:pt x="0" y="16129"/>
                  </a:lnTo>
                </a:path>
              </a:pathLst>
            </a:custGeom>
            <a:ln w="254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021457" y="5546572"/>
              <a:ext cx="361315" cy="377190"/>
            </a:xfrm>
            <a:custGeom>
              <a:avLst/>
              <a:gdLst/>
              <a:ahLst/>
              <a:cxnLst/>
              <a:rect l="l" t="t" r="r" b="b"/>
              <a:pathLst>
                <a:path w="361314" h="377189">
                  <a:moveTo>
                    <a:pt x="361315" y="130810"/>
                  </a:moveTo>
                  <a:lnTo>
                    <a:pt x="238506" y="130810"/>
                  </a:lnTo>
                  <a:lnTo>
                    <a:pt x="238506" y="0"/>
                  </a:lnTo>
                  <a:lnTo>
                    <a:pt x="122809" y="0"/>
                  </a:lnTo>
                  <a:lnTo>
                    <a:pt x="122809" y="130810"/>
                  </a:lnTo>
                  <a:lnTo>
                    <a:pt x="0" y="130810"/>
                  </a:lnTo>
                  <a:lnTo>
                    <a:pt x="0" y="246380"/>
                  </a:lnTo>
                  <a:lnTo>
                    <a:pt x="122809" y="246380"/>
                  </a:lnTo>
                  <a:lnTo>
                    <a:pt x="122809" y="377190"/>
                  </a:lnTo>
                  <a:lnTo>
                    <a:pt x="238506" y="377190"/>
                  </a:lnTo>
                  <a:lnTo>
                    <a:pt x="238506" y="246380"/>
                  </a:lnTo>
                  <a:lnTo>
                    <a:pt x="361315" y="246380"/>
                  </a:lnTo>
                  <a:lnTo>
                    <a:pt x="361315" y="13081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153720" y="6243929"/>
            <a:ext cx="11300460" cy="528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i="1" dirty="0">
                <a:latin typeface="Calibri"/>
                <a:cs typeface="Calibri"/>
              </a:rPr>
              <a:t>*Current</a:t>
            </a:r>
            <a:r>
              <a:rPr sz="1100" i="1" spc="-45" dirty="0">
                <a:latin typeface="Calibri"/>
                <a:cs typeface="Calibri"/>
              </a:rPr>
              <a:t> </a:t>
            </a:r>
            <a:r>
              <a:rPr sz="1100" i="1" spc="-10" dirty="0">
                <a:latin typeface="Calibri"/>
                <a:cs typeface="Calibri"/>
              </a:rPr>
              <a:t>G-</a:t>
            </a:r>
            <a:r>
              <a:rPr sz="1100" i="1" dirty="0">
                <a:latin typeface="Calibri"/>
                <a:cs typeface="Calibri"/>
              </a:rPr>
              <a:t>Sec</a:t>
            </a:r>
            <a:r>
              <a:rPr sz="1100" i="1" spc="-5" dirty="0">
                <a:latin typeface="Calibri"/>
                <a:cs typeface="Calibri"/>
              </a:rPr>
              <a:t> </a:t>
            </a:r>
            <a:r>
              <a:rPr sz="1100" i="1" dirty="0">
                <a:latin typeface="Calibri"/>
                <a:cs typeface="Calibri"/>
              </a:rPr>
              <a:t>Yield</a:t>
            </a:r>
            <a:r>
              <a:rPr sz="1100" i="1" spc="-20" dirty="0">
                <a:latin typeface="Calibri"/>
                <a:cs typeface="Calibri"/>
              </a:rPr>
              <a:t> </a:t>
            </a:r>
            <a:r>
              <a:rPr sz="1100" i="1" dirty="0">
                <a:latin typeface="Calibri"/>
                <a:cs typeface="Calibri"/>
              </a:rPr>
              <a:t>is</a:t>
            </a:r>
            <a:r>
              <a:rPr sz="1100" i="1" spc="-15" dirty="0">
                <a:latin typeface="Calibri"/>
                <a:cs typeface="Calibri"/>
              </a:rPr>
              <a:t> </a:t>
            </a:r>
            <a:r>
              <a:rPr sz="1100" i="1" dirty="0">
                <a:latin typeface="Calibri"/>
                <a:cs typeface="Calibri"/>
              </a:rPr>
              <a:t>~6%</a:t>
            </a:r>
            <a:r>
              <a:rPr sz="1100" i="1" spc="-20" dirty="0">
                <a:latin typeface="Calibri"/>
                <a:cs typeface="Calibri"/>
              </a:rPr>
              <a:t> </a:t>
            </a:r>
            <a:r>
              <a:rPr sz="1100" i="1" dirty="0">
                <a:latin typeface="Calibri"/>
                <a:cs typeface="Calibri"/>
              </a:rPr>
              <a:t>and</a:t>
            </a:r>
            <a:r>
              <a:rPr sz="1100" i="1" spc="-10" dirty="0">
                <a:latin typeface="Calibri"/>
                <a:cs typeface="Calibri"/>
              </a:rPr>
              <a:t> </a:t>
            </a:r>
            <a:r>
              <a:rPr sz="1100" i="1" dirty="0">
                <a:latin typeface="Calibri"/>
                <a:cs typeface="Calibri"/>
              </a:rPr>
              <a:t>Maximal</a:t>
            </a:r>
            <a:r>
              <a:rPr sz="1100" i="1" spc="-30" dirty="0">
                <a:latin typeface="Calibri"/>
                <a:cs typeface="Calibri"/>
              </a:rPr>
              <a:t> </a:t>
            </a:r>
            <a:r>
              <a:rPr sz="1100" i="1" dirty="0">
                <a:latin typeface="Calibri"/>
                <a:cs typeface="Calibri"/>
              </a:rPr>
              <a:t>Income</a:t>
            </a:r>
            <a:r>
              <a:rPr sz="1100" i="1" spc="-15" dirty="0">
                <a:latin typeface="Calibri"/>
                <a:cs typeface="Calibri"/>
              </a:rPr>
              <a:t> </a:t>
            </a:r>
            <a:r>
              <a:rPr sz="1100" i="1" dirty="0">
                <a:latin typeface="Calibri"/>
                <a:cs typeface="Calibri"/>
              </a:rPr>
              <a:t>fund</a:t>
            </a:r>
            <a:r>
              <a:rPr sz="1100" i="1" spc="-15" dirty="0">
                <a:latin typeface="Calibri"/>
                <a:cs typeface="Calibri"/>
              </a:rPr>
              <a:t> </a:t>
            </a:r>
            <a:r>
              <a:rPr sz="1100" i="1" dirty="0">
                <a:latin typeface="Calibri"/>
                <a:cs typeface="Calibri"/>
              </a:rPr>
              <a:t>current</a:t>
            </a:r>
            <a:r>
              <a:rPr sz="1100" i="1" spc="-40" dirty="0">
                <a:latin typeface="Calibri"/>
                <a:cs typeface="Calibri"/>
              </a:rPr>
              <a:t> </a:t>
            </a:r>
            <a:r>
              <a:rPr sz="1100" i="1" dirty="0">
                <a:latin typeface="Calibri"/>
                <a:cs typeface="Calibri"/>
              </a:rPr>
              <a:t>adjusted</a:t>
            </a:r>
            <a:r>
              <a:rPr sz="1100" i="1" spc="-30" dirty="0">
                <a:latin typeface="Calibri"/>
                <a:cs typeface="Calibri"/>
              </a:rPr>
              <a:t> </a:t>
            </a:r>
            <a:r>
              <a:rPr sz="1100" i="1" dirty="0">
                <a:latin typeface="Calibri"/>
                <a:cs typeface="Calibri"/>
              </a:rPr>
              <a:t>pre-tax</a:t>
            </a:r>
            <a:r>
              <a:rPr sz="1100" i="1" spc="-30" dirty="0">
                <a:latin typeface="Calibri"/>
                <a:cs typeface="Calibri"/>
              </a:rPr>
              <a:t> </a:t>
            </a:r>
            <a:r>
              <a:rPr sz="1100" i="1" dirty="0">
                <a:latin typeface="Calibri"/>
                <a:cs typeface="Calibri"/>
              </a:rPr>
              <a:t>yield</a:t>
            </a:r>
            <a:r>
              <a:rPr sz="1100" i="1" spc="-35" dirty="0">
                <a:latin typeface="Calibri"/>
                <a:cs typeface="Calibri"/>
              </a:rPr>
              <a:t> </a:t>
            </a:r>
            <a:r>
              <a:rPr sz="1100" i="1" dirty="0">
                <a:latin typeface="Calibri"/>
                <a:cs typeface="Calibri"/>
              </a:rPr>
              <a:t>is</a:t>
            </a:r>
            <a:r>
              <a:rPr sz="1100" i="1" spc="-20" dirty="0">
                <a:latin typeface="Calibri"/>
                <a:cs typeface="Calibri"/>
              </a:rPr>
              <a:t> ~10%</a:t>
            </a:r>
            <a:endParaRPr sz="11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1100" i="1" dirty="0">
                <a:latin typeface="Calibri"/>
                <a:cs typeface="Calibri"/>
              </a:rPr>
              <a:t>**</a:t>
            </a:r>
            <a:r>
              <a:rPr sz="1100" i="1" u="sng" dirty="0">
                <a:solidFill>
                  <a:srgbClr val="2C6CF0"/>
                </a:solidFill>
                <a:uFill>
                  <a:solidFill>
                    <a:srgbClr val="2C6CF0"/>
                  </a:solidFill>
                </a:uFill>
                <a:latin typeface="Calibri"/>
                <a:cs typeface="Calibri"/>
                <a:hlinkClick r:id="rId8"/>
              </a:rPr>
              <a:t>Sorti</a:t>
            </a:r>
            <a:r>
              <a:rPr sz="1100" i="1" u="sng" dirty="0">
                <a:solidFill>
                  <a:srgbClr val="2C6CF0"/>
                </a:solidFill>
                <a:uFill>
                  <a:solidFill>
                    <a:srgbClr val="2C6CF0"/>
                  </a:solidFill>
                </a:uFill>
                <a:latin typeface="Calibri"/>
                <a:cs typeface="Calibri"/>
              </a:rPr>
              <a:t>s</a:t>
            </a:r>
            <a:r>
              <a:rPr sz="1100" i="1" u="sng" spc="-45" dirty="0">
                <a:solidFill>
                  <a:srgbClr val="2C6CF0"/>
                </a:solidFill>
                <a:uFill>
                  <a:solidFill>
                    <a:srgbClr val="2C6CF0"/>
                  </a:solidFill>
                </a:uFill>
                <a:latin typeface="Calibri"/>
                <a:cs typeface="Calibri"/>
              </a:rPr>
              <a:t> </a:t>
            </a:r>
            <a:r>
              <a:rPr sz="1100" i="1" u="sng" dirty="0">
                <a:solidFill>
                  <a:srgbClr val="2C6CF0"/>
                </a:solidFill>
                <a:uFill>
                  <a:solidFill>
                    <a:srgbClr val="2C6CF0"/>
                  </a:solidFill>
                </a:uFill>
                <a:latin typeface="Calibri"/>
                <a:cs typeface="Calibri"/>
                <a:hlinkClick r:id="rId8"/>
              </a:rPr>
              <a:t>Blo</a:t>
            </a:r>
            <a:r>
              <a:rPr sz="1100" i="1" u="sng" dirty="0">
                <a:solidFill>
                  <a:srgbClr val="2C6CF0"/>
                </a:solidFill>
                <a:uFill>
                  <a:solidFill>
                    <a:srgbClr val="2C6CF0"/>
                  </a:solidFill>
                </a:uFill>
                <a:latin typeface="Calibri"/>
                <a:cs typeface="Calibri"/>
              </a:rPr>
              <a:t>g</a:t>
            </a:r>
            <a:r>
              <a:rPr sz="1100" i="1" u="sng" spc="-25" dirty="0">
                <a:solidFill>
                  <a:srgbClr val="2C6CF0"/>
                </a:solidFill>
                <a:uFill>
                  <a:solidFill>
                    <a:srgbClr val="2C6CF0"/>
                  </a:solidFill>
                </a:uFill>
                <a:latin typeface="Calibri"/>
                <a:cs typeface="Calibri"/>
              </a:rPr>
              <a:t> </a:t>
            </a:r>
            <a:r>
              <a:rPr sz="1100" i="1" u="sng" dirty="0">
                <a:solidFill>
                  <a:srgbClr val="2C6CF0"/>
                </a:solidFill>
                <a:uFill>
                  <a:solidFill>
                    <a:srgbClr val="2C6CF0"/>
                  </a:solidFill>
                </a:uFill>
                <a:latin typeface="Calibri"/>
                <a:cs typeface="Calibri"/>
                <a:hlinkClick r:id="rId8"/>
              </a:rPr>
              <a:t>–</a:t>
            </a:r>
            <a:r>
              <a:rPr sz="1100" i="1" u="sng" spc="-5" dirty="0">
                <a:solidFill>
                  <a:srgbClr val="2C6CF0"/>
                </a:solidFill>
                <a:uFill>
                  <a:solidFill>
                    <a:srgbClr val="2C6CF0"/>
                  </a:solidFill>
                </a:uFill>
                <a:latin typeface="Calibri"/>
                <a:cs typeface="Calibri"/>
              </a:rPr>
              <a:t> </a:t>
            </a:r>
            <a:r>
              <a:rPr sz="1100" i="1" u="sng" dirty="0">
                <a:solidFill>
                  <a:srgbClr val="2C6CF0"/>
                </a:solidFill>
                <a:uFill>
                  <a:solidFill>
                    <a:srgbClr val="2C6CF0"/>
                  </a:solidFill>
                </a:uFill>
                <a:latin typeface="Calibri"/>
                <a:cs typeface="Calibri"/>
                <a:hlinkClick r:id="rId8"/>
              </a:rPr>
              <a:t>REITs</a:t>
            </a:r>
            <a:r>
              <a:rPr sz="1100" i="1" u="sng" spc="-20" dirty="0">
                <a:solidFill>
                  <a:srgbClr val="2C6CF0"/>
                </a:solidFill>
                <a:uFill>
                  <a:solidFill>
                    <a:srgbClr val="2C6CF0"/>
                  </a:solidFill>
                </a:uFill>
                <a:latin typeface="Calibri"/>
                <a:cs typeface="Calibri"/>
                <a:hlinkClick r:id="rId8"/>
              </a:rPr>
              <a:t> </a:t>
            </a:r>
            <a:r>
              <a:rPr sz="1100" i="1" u="sng" dirty="0">
                <a:solidFill>
                  <a:srgbClr val="2C6CF0"/>
                </a:solidFill>
                <a:uFill>
                  <a:solidFill>
                    <a:srgbClr val="2C6CF0"/>
                  </a:solidFill>
                </a:uFill>
                <a:latin typeface="Calibri"/>
                <a:cs typeface="Calibri"/>
                <a:hlinkClick r:id="rId8"/>
              </a:rPr>
              <a:t>vs</a:t>
            </a:r>
            <a:r>
              <a:rPr sz="1100" i="1" u="sng" spc="-30" dirty="0">
                <a:solidFill>
                  <a:srgbClr val="2C6CF0"/>
                </a:solidFill>
                <a:uFill>
                  <a:solidFill>
                    <a:srgbClr val="2C6CF0"/>
                  </a:solidFill>
                </a:uFill>
                <a:latin typeface="Calibri"/>
                <a:cs typeface="Calibri"/>
                <a:hlinkClick r:id="rId8"/>
              </a:rPr>
              <a:t> </a:t>
            </a:r>
            <a:r>
              <a:rPr sz="1100" i="1" u="sng" dirty="0">
                <a:solidFill>
                  <a:srgbClr val="2C6CF0"/>
                </a:solidFill>
                <a:uFill>
                  <a:solidFill>
                    <a:srgbClr val="2C6CF0"/>
                  </a:solidFill>
                </a:uFill>
                <a:latin typeface="Calibri"/>
                <a:cs typeface="Calibri"/>
                <a:hlinkClick r:id="rId8"/>
              </a:rPr>
              <a:t>Other</a:t>
            </a:r>
            <a:r>
              <a:rPr sz="1100" i="1" u="sng" spc="-20" dirty="0">
                <a:solidFill>
                  <a:srgbClr val="2C6CF0"/>
                </a:solidFill>
                <a:uFill>
                  <a:solidFill>
                    <a:srgbClr val="2C6CF0"/>
                  </a:solidFill>
                </a:uFill>
                <a:latin typeface="Calibri"/>
                <a:cs typeface="Calibri"/>
                <a:hlinkClick r:id="rId8"/>
              </a:rPr>
              <a:t> </a:t>
            </a:r>
            <a:r>
              <a:rPr sz="1100" i="1" u="sng" dirty="0">
                <a:solidFill>
                  <a:srgbClr val="2C6CF0"/>
                </a:solidFill>
                <a:uFill>
                  <a:solidFill>
                    <a:srgbClr val="2C6CF0"/>
                  </a:solidFill>
                </a:uFill>
                <a:latin typeface="Calibri"/>
                <a:cs typeface="Calibri"/>
                <a:hlinkClick r:id="rId8"/>
              </a:rPr>
              <a:t>Financia</a:t>
            </a:r>
            <a:r>
              <a:rPr sz="1100" i="1" u="sng" dirty="0">
                <a:solidFill>
                  <a:srgbClr val="2C6CF0"/>
                </a:solidFill>
                <a:uFill>
                  <a:solidFill>
                    <a:srgbClr val="2C6CF0"/>
                  </a:solidFill>
                </a:uFill>
                <a:latin typeface="Calibri"/>
                <a:cs typeface="Calibri"/>
              </a:rPr>
              <a:t>l</a:t>
            </a:r>
            <a:r>
              <a:rPr sz="1100" i="1" u="sng" spc="-20" dirty="0">
                <a:solidFill>
                  <a:srgbClr val="2C6CF0"/>
                </a:solidFill>
                <a:uFill>
                  <a:solidFill>
                    <a:srgbClr val="2C6CF0"/>
                  </a:solidFill>
                </a:uFill>
                <a:latin typeface="Calibri"/>
                <a:cs typeface="Calibri"/>
              </a:rPr>
              <a:t> </a:t>
            </a:r>
            <a:r>
              <a:rPr sz="1100" i="1" u="sng" dirty="0">
                <a:solidFill>
                  <a:srgbClr val="2C6CF0"/>
                </a:solidFill>
                <a:uFill>
                  <a:solidFill>
                    <a:srgbClr val="2C6CF0"/>
                  </a:solidFill>
                </a:uFill>
                <a:latin typeface="Calibri"/>
                <a:cs typeface="Calibri"/>
                <a:hlinkClick r:id="rId8"/>
              </a:rPr>
              <a:t>Instrume</a:t>
            </a:r>
            <a:r>
              <a:rPr sz="1100" i="1" u="none" dirty="0">
                <a:latin typeface="Calibri"/>
                <a:cs typeface="Calibri"/>
              </a:rPr>
              <a:t>,</a:t>
            </a:r>
            <a:r>
              <a:rPr sz="1100" i="1" u="none" spc="-45" dirty="0">
                <a:latin typeface="Calibri"/>
                <a:cs typeface="Calibri"/>
              </a:rPr>
              <a:t> </a:t>
            </a:r>
            <a:r>
              <a:rPr sz="1100" i="1" u="none" dirty="0">
                <a:latin typeface="Calibri"/>
                <a:cs typeface="Calibri"/>
              </a:rPr>
              <a:t>US</a:t>
            </a:r>
            <a:r>
              <a:rPr sz="1100" i="1" u="none" spc="-15" dirty="0">
                <a:latin typeface="Calibri"/>
                <a:cs typeface="Calibri"/>
              </a:rPr>
              <a:t> </a:t>
            </a:r>
            <a:r>
              <a:rPr sz="1100" i="1" u="none" dirty="0">
                <a:latin typeface="Calibri"/>
                <a:cs typeface="Calibri"/>
              </a:rPr>
              <a:t>REIT</a:t>
            </a:r>
            <a:r>
              <a:rPr sz="1100" i="1" u="none" spc="-20" dirty="0">
                <a:latin typeface="Calibri"/>
                <a:cs typeface="Calibri"/>
              </a:rPr>
              <a:t> </a:t>
            </a:r>
            <a:r>
              <a:rPr sz="1100" i="1" u="none" dirty="0">
                <a:latin typeface="Calibri"/>
                <a:cs typeface="Calibri"/>
              </a:rPr>
              <a:t>Yield</a:t>
            </a:r>
            <a:r>
              <a:rPr sz="1100" i="1" u="none" spc="-30" dirty="0">
                <a:latin typeface="Calibri"/>
                <a:cs typeface="Calibri"/>
              </a:rPr>
              <a:t> </a:t>
            </a:r>
            <a:r>
              <a:rPr sz="1100" i="1" u="none" dirty="0">
                <a:latin typeface="Calibri"/>
                <a:cs typeface="Calibri"/>
              </a:rPr>
              <a:t>&amp;</a:t>
            </a:r>
            <a:r>
              <a:rPr sz="1100" i="1" u="none" spc="-15" dirty="0">
                <a:latin typeface="Calibri"/>
                <a:cs typeface="Calibri"/>
              </a:rPr>
              <a:t> </a:t>
            </a:r>
            <a:r>
              <a:rPr sz="1100" i="1" u="none" dirty="0">
                <a:latin typeface="Calibri"/>
                <a:cs typeface="Calibri"/>
              </a:rPr>
              <a:t>10Y</a:t>
            </a:r>
            <a:r>
              <a:rPr sz="1100" i="1" u="none" spc="-10" dirty="0">
                <a:latin typeface="Calibri"/>
                <a:cs typeface="Calibri"/>
              </a:rPr>
              <a:t> </a:t>
            </a:r>
            <a:r>
              <a:rPr sz="1100" i="1" u="none" dirty="0">
                <a:latin typeface="Calibri"/>
                <a:cs typeface="Calibri"/>
              </a:rPr>
              <a:t>Treasury:</a:t>
            </a:r>
            <a:r>
              <a:rPr sz="1100" i="1" u="none" spc="-40" dirty="0">
                <a:latin typeface="Calibri"/>
                <a:cs typeface="Calibri"/>
              </a:rPr>
              <a:t> </a:t>
            </a:r>
            <a:r>
              <a:rPr sz="1100" i="1" u="none" dirty="0">
                <a:latin typeface="Calibri"/>
                <a:cs typeface="Calibri"/>
              </a:rPr>
              <a:t>NAREIT</a:t>
            </a:r>
            <a:r>
              <a:rPr sz="1100" i="1" u="none" spc="-15" dirty="0">
                <a:latin typeface="Calibri"/>
                <a:cs typeface="Calibri"/>
              </a:rPr>
              <a:t> </a:t>
            </a:r>
            <a:r>
              <a:rPr sz="1100" i="1" u="none" dirty="0">
                <a:latin typeface="Calibri"/>
                <a:cs typeface="Calibri"/>
              </a:rPr>
              <a:t>(National</a:t>
            </a:r>
            <a:r>
              <a:rPr sz="1100" i="1" u="none" spc="-20" dirty="0">
                <a:latin typeface="Calibri"/>
                <a:cs typeface="Calibri"/>
              </a:rPr>
              <a:t> </a:t>
            </a:r>
            <a:r>
              <a:rPr sz="1100" i="1" u="none" dirty="0">
                <a:latin typeface="Calibri"/>
                <a:cs typeface="Calibri"/>
              </a:rPr>
              <a:t>Association</a:t>
            </a:r>
            <a:r>
              <a:rPr sz="1100" i="1" u="none" spc="-40" dirty="0">
                <a:latin typeface="Calibri"/>
                <a:cs typeface="Calibri"/>
              </a:rPr>
              <a:t> </a:t>
            </a:r>
            <a:r>
              <a:rPr sz="1100" i="1" u="none" dirty="0">
                <a:latin typeface="Calibri"/>
                <a:cs typeface="Calibri"/>
              </a:rPr>
              <a:t>of</a:t>
            </a:r>
            <a:r>
              <a:rPr sz="1100" i="1" u="none" spc="-25" dirty="0">
                <a:latin typeface="Calibri"/>
                <a:cs typeface="Calibri"/>
              </a:rPr>
              <a:t> </a:t>
            </a:r>
            <a:r>
              <a:rPr sz="1100" i="1" u="none" dirty="0">
                <a:latin typeface="Calibri"/>
                <a:cs typeface="Calibri"/>
              </a:rPr>
              <a:t>Real</a:t>
            </a:r>
            <a:r>
              <a:rPr sz="1100" i="1" u="none" spc="-10" dirty="0">
                <a:latin typeface="Calibri"/>
                <a:cs typeface="Calibri"/>
              </a:rPr>
              <a:t> </a:t>
            </a:r>
            <a:r>
              <a:rPr sz="1100" i="1" u="none" dirty="0">
                <a:latin typeface="Calibri"/>
                <a:cs typeface="Calibri"/>
              </a:rPr>
              <a:t>Estate</a:t>
            </a:r>
            <a:r>
              <a:rPr sz="1100" i="1" u="none" spc="-45" dirty="0">
                <a:latin typeface="Calibri"/>
                <a:cs typeface="Calibri"/>
              </a:rPr>
              <a:t> </a:t>
            </a:r>
            <a:r>
              <a:rPr sz="1100" i="1" u="none" dirty="0">
                <a:latin typeface="Calibri"/>
                <a:cs typeface="Calibri"/>
              </a:rPr>
              <a:t>Investment</a:t>
            </a:r>
            <a:r>
              <a:rPr sz="1100" i="1" u="none" spc="-60" dirty="0">
                <a:latin typeface="Calibri"/>
                <a:cs typeface="Calibri"/>
              </a:rPr>
              <a:t> </a:t>
            </a:r>
            <a:r>
              <a:rPr sz="1100" i="1" u="none" dirty="0">
                <a:latin typeface="Calibri"/>
                <a:cs typeface="Calibri"/>
              </a:rPr>
              <a:t>Trusts)</a:t>
            </a:r>
            <a:r>
              <a:rPr sz="1100" i="1" u="none" spc="-40" dirty="0">
                <a:latin typeface="Calibri"/>
                <a:cs typeface="Calibri"/>
              </a:rPr>
              <a:t> </a:t>
            </a:r>
            <a:r>
              <a:rPr sz="1100" i="1" u="none" dirty="0">
                <a:latin typeface="Calibri"/>
                <a:cs typeface="Calibri"/>
              </a:rPr>
              <a:t>–</a:t>
            </a:r>
            <a:r>
              <a:rPr sz="1100" i="1" u="none" spc="-10" dirty="0">
                <a:latin typeface="Calibri"/>
                <a:cs typeface="Calibri"/>
              </a:rPr>
              <a:t> </a:t>
            </a:r>
            <a:r>
              <a:rPr sz="1100" i="1" u="sng" dirty="0">
                <a:solidFill>
                  <a:srgbClr val="2C6CF0"/>
                </a:solidFill>
                <a:uFill>
                  <a:solidFill>
                    <a:srgbClr val="2C6CF0"/>
                  </a:solidFill>
                </a:uFill>
                <a:latin typeface="Calibri"/>
                <a:cs typeface="Calibri"/>
                <a:hlinkClick r:id="rId9"/>
              </a:rPr>
              <a:t>www.reit.com</a:t>
            </a:r>
            <a:r>
              <a:rPr sz="1100" i="1" u="none" dirty="0">
                <a:latin typeface="Calibri"/>
                <a:cs typeface="Calibri"/>
              </a:rPr>
              <a:t>,</a:t>
            </a:r>
            <a:r>
              <a:rPr sz="1100" i="1" u="none" spc="-30" dirty="0">
                <a:latin typeface="Calibri"/>
                <a:cs typeface="Calibri"/>
              </a:rPr>
              <a:t> </a:t>
            </a:r>
            <a:r>
              <a:rPr sz="1100" i="1" u="none" dirty="0">
                <a:latin typeface="Calibri"/>
                <a:cs typeface="Calibri"/>
              </a:rPr>
              <a:t>U.S.</a:t>
            </a:r>
            <a:r>
              <a:rPr sz="1100" i="1" u="none" spc="-35" dirty="0">
                <a:latin typeface="Calibri"/>
                <a:cs typeface="Calibri"/>
              </a:rPr>
              <a:t> </a:t>
            </a:r>
            <a:r>
              <a:rPr sz="1100" i="1" u="none" dirty="0">
                <a:latin typeface="Calibri"/>
                <a:cs typeface="Calibri"/>
              </a:rPr>
              <a:t>Treasury</a:t>
            </a:r>
            <a:r>
              <a:rPr sz="1100" i="1" u="none" spc="-45" dirty="0">
                <a:latin typeface="Calibri"/>
                <a:cs typeface="Calibri"/>
              </a:rPr>
              <a:t> </a:t>
            </a:r>
            <a:r>
              <a:rPr sz="1100" i="1" u="none" dirty="0">
                <a:latin typeface="Calibri"/>
                <a:cs typeface="Calibri"/>
              </a:rPr>
              <a:t>Yield</a:t>
            </a:r>
            <a:r>
              <a:rPr sz="1100" i="1" u="none" spc="-20" dirty="0">
                <a:latin typeface="Calibri"/>
                <a:cs typeface="Calibri"/>
              </a:rPr>
              <a:t> </a:t>
            </a:r>
            <a:r>
              <a:rPr sz="1100" i="1" u="none" dirty="0">
                <a:latin typeface="Calibri"/>
                <a:cs typeface="Calibri"/>
              </a:rPr>
              <a:t>–</a:t>
            </a:r>
            <a:r>
              <a:rPr sz="1100" i="1" u="none" spc="-20" dirty="0">
                <a:latin typeface="Calibri"/>
                <a:cs typeface="Calibri"/>
              </a:rPr>
              <a:t> </a:t>
            </a:r>
            <a:r>
              <a:rPr sz="1100" i="1" u="sng" spc="-10" dirty="0">
                <a:solidFill>
                  <a:srgbClr val="2C6CF0"/>
                </a:solidFill>
                <a:uFill>
                  <a:solidFill>
                    <a:srgbClr val="2C6CF0"/>
                  </a:solidFill>
                </a:uFill>
                <a:latin typeface="Calibri"/>
                <a:cs typeface="Calibri"/>
                <a:hlinkClick r:id="rId10"/>
              </a:rPr>
              <a:t>www.treasury.gov</a:t>
            </a:r>
            <a:r>
              <a:rPr sz="1100" i="1" u="none" spc="-10" dirty="0">
                <a:solidFill>
                  <a:srgbClr val="2C6CF0"/>
                </a:solidFill>
                <a:latin typeface="Calibri"/>
                <a:cs typeface="Calibri"/>
              </a:rPr>
              <a:t> </a:t>
            </a:r>
            <a:r>
              <a:rPr sz="1100" i="1" u="none" dirty="0">
                <a:latin typeface="Calibri"/>
                <a:cs typeface="Calibri"/>
              </a:rPr>
              <a:t>Source:</a:t>
            </a:r>
            <a:r>
              <a:rPr sz="1100" i="1" u="none" spc="-25" dirty="0">
                <a:latin typeface="Calibri"/>
                <a:cs typeface="Calibri"/>
              </a:rPr>
              <a:t> </a:t>
            </a:r>
            <a:r>
              <a:rPr sz="1100" i="1" u="none" dirty="0">
                <a:latin typeface="Calibri"/>
                <a:cs typeface="Calibri"/>
              </a:rPr>
              <a:t>Bharat</a:t>
            </a:r>
            <a:r>
              <a:rPr sz="1100" i="1" u="none" spc="-35" dirty="0">
                <a:latin typeface="Calibri"/>
                <a:cs typeface="Calibri"/>
              </a:rPr>
              <a:t> </a:t>
            </a:r>
            <a:r>
              <a:rPr sz="1100" i="1" u="none" dirty="0">
                <a:latin typeface="Calibri"/>
                <a:cs typeface="Calibri"/>
              </a:rPr>
              <a:t>INVITs</a:t>
            </a:r>
            <a:r>
              <a:rPr sz="1100" i="1" u="none" spc="-25" dirty="0">
                <a:latin typeface="Calibri"/>
                <a:cs typeface="Calibri"/>
              </a:rPr>
              <a:t> </a:t>
            </a:r>
            <a:r>
              <a:rPr sz="1100" i="1" u="none" dirty="0">
                <a:latin typeface="Calibri"/>
                <a:cs typeface="Calibri"/>
              </a:rPr>
              <a:t>Association</a:t>
            </a:r>
            <a:r>
              <a:rPr sz="1100" i="1" u="none" spc="-45" dirty="0">
                <a:latin typeface="Calibri"/>
                <a:cs typeface="Calibri"/>
              </a:rPr>
              <a:t> </a:t>
            </a:r>
            <a:r>
              <a:rPr sz="1100" i="1" u="none" dirty="0">
                <a:latin typeface="Calibri"/>
                <a:cs typeface="Calibri"/>
              </a:rPr>
              <a:t>PRIMER</a:t>
            </a:r>
            <a:r>
              <a:rPr sz="1100" i="1" u="none" spc="-50" dirty="0">
                <a:latin typeface="Calibri"/>
                <a:cs typeface="Calibri"/>
              </a:rPr>
              <a:t> </a:t>
            </a:r>
            <a:r>
              <a:rPr sz="1100" i="1" u="none" dirty="0">
                <a:latin typeface="Calibri"/>
                <a:cs typeface="Calibri"/>
              </a:rPr>
              <a:t>April</a:t>
            </a:r>
            <a:r>
              <a:rPr sz="1100" i="1" u="none" spc="-25" dirty="0">
                <a:latin typeface="Calibri"/>
                <a:cs typeface="Calibri"/>
              </a:rPr>
              <a:t> </a:t>
            </a:r>
            <a:r>
              <a:rPr sz="1100" i="1" u="none" dirty="0">
                <a:latin typeface="Calibri"/>
                <a:cs typeface="Calibri"/>
              </a:rPr>
              <a:t>2025</a:t>
            </a:r>
            <a:r>
              <a:rPr sz="1100" i="1" u="none" spc="-25" dirty="0">
                <a:latin typeface="Calibri"/>
                <a:cs typeface="Calibri"/>
              </a:rPr>
              <a:t> </a:t>
            </a:r>
            <a:r>
              <a:rPr sz="1100" i="1" u="none" dirty="0">
                <a:latin typeface="Calibri"/>
                <a:cs typeface="Calibri"/>
              </a:rPr>
              <a:t>and</a:t>
            </a:r>
            <a:r>
              <a:rPr sz="1100" i="1" u="none" spc="-20" dirty="0">
                <a:latin typeface="Calibri"/>
                <a:cs typeface="Calibri"/>
              </a:rPr>
              <a:t> </a:t>
            </a:r>
            <a:r>
              <a:rPr sz="1100" i="1" u="none" dirty="0">
                <a:latin typeface="Calibri"/>
                <a:cs typeface="Calibri"/>
              </a:rPr>
              <a:t>Indian</a:t>
            </a:r>
            <a:r>
              <a:rPr sz="1100" i="1" u="none" spc="-30" dirty="0">
                <a:latin typeface="Calibri"/>
                <a:cs typeface="Calibri"/>
              </a:rPr>
              <a:t> </a:t>
            </a:r>
            <a:r>
              <a:rPr sz="1100" i="1" u="none" dirty="0">
                <a:latin typeface="Calibri"/>
                <a:cs typeface="Calibri"/>
              </a:rPr>
              <a:t>REITs</a:t>
            </a:r>
            <a:r>
              <a:rPr sz="1100" i="1" u="none" spc="-25" dirty="0">
                <a:latin typeface="Calibri"/>
                <a:cs typeface="Calibri"/>
              </a:rPr>
              <a:t> </a:t>
            </a:r>
            <a:r>
              <a:rPr sz="1100" i="1" u="none" dirty="0">
                <a:latin typeface="Calibri"/>
                <a:cs typeface="Calibri"/>
              </a:rPr>
              <a:t>Association</a:t>
            </a:r>
            <a:r>
              <a:rPr sz="1100" i="1" u="none" spc="-55" dirty="0">
                <a:latin typeface="Calibri"/>
                <a:cs typeface="Calibri"/>
              </a:rPr>
              <a:t> </a:t>
            </a:r>
            <a:r>
              <a:rPr sz="1100" i="1" u="none" dirty="0">
                <a:latin typeface="Calibri"/>
                <a:cs typeface="Calibri"/>
              </a:rPr>
              <a:t>April</a:t>
            </a:r>
            <a:r>
              <a:rPr sz="1100" i="1" u="none" spc="-30" dirty="0">
                <a:latin typeface="Calibri"/>
                <a:cs typeface="Calibri"/>
              </a:rPr>
              <a:t> </a:t>
            </a:r>
            <a:r>
              <a:rPr sz="1100" i="1" u="none" dirty="0">
                <a:latin typeface="Calibri"/>
                <a:cs typeface="Calibri"/>
              </a:rPr>
              <a:t>PRIMER</a:t>
            </a:r>
            <a:r>
              <a:rPr sz="1100" i="1" u="none" spc="-35" dirty="0">
                <a:latin typeface="Calibri"/>
                <a:cs typeface="Calibri"/>
              </a:rPr>
              <a:t> </a:t>
            </a:r>
            <a:r>
              <a:rPr sz="1100" i="1" u="none" dirty="0">
                <a:latin typeface="Calibri"/>
                <a:cs typeface="Calibri"/>
              </a:rPr>
              <a:t>2025</a:t>
            </a:r>
            <a:r>
              <a:rPr sz="1100" i="1" u="none" spc="-25" dirty="0">
                <a:latin typeface="Calibri"/>
                <a:cs typeface="Calibri"/>
              </a:rPr>
              <a:t> </a:t>
            </a:r>
            <a:r>
              <a:rPr sz="1100" i="1" u="none" dirty="0">
                <a:latin typeface="Calibri"/>
                <a:cs typeface="Calibri"/>
              </a:rPr>
              <a:t>and</a:t>
            </a:r>
            <a:r>
              <a:rPr sz="1100" i="1" u="none" spc="-30" dirty="0">
                <a:latin typeface="Calibri"/>
                <a:cs typeface="Calibri"/>
              </a:rPr>
              <a:t> </a:t>
            </a:r>
            <a:r>
              <a:rPr sz="1100" i="1" u="none" dirty="0">
                <a:latin typeface="Calibri"/>
                <a:cs typeface="Calibri"/>
              </a:rPr>
              <a:t>Investing.com</a:t>
            </a:r>
            <a:r>
              <a:rPr sz="1100" i="1" u="none" spc="-40" dirty="0">
                <a:latin typeface="Calibri"/>
                <a:cs typeface="Calibri"/>
              </a:rPr>
              <a:t> </a:t>
            </a:r>
            <a:r>
              <a:rPr sz="1100" i="1" u="none" dirty="0">
                <a:latin typeface="Calibri"/>
                <a:cs typeface="Calibri"/>
              </a:rPr>
              <a:t>G-sec</a:t>
            </a:r>
            <a:r>
              <a:rPr sz="1100" i="1" u="none" spc="-15" dirty="0">
                <a:latin typeface="Calibri"/>
                <a:cs typeface="Calibri"/>
              </a:rPr>
              <a:t> </a:t>
            </a:r>
            <a:r>
              <a:rPr sz="1100" i="1" u="none" spc="-10" dirty="0">
                <a:latin typeface="Calibri"/>
                <a:cs typeface="Calibri"/>
              </a:rPr>
              <a:t>Yields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0" y="71615"/>
            <a:ext cx="12192000" cy="866140"/>
            <a:chOff x="0" y="71615"/>
            <a:chExt cx="12192000" cy="866140"/>
          </a:xfrm>
        </p:grpSpPr>
        <p:pic>
          <p:nvPicPr>
            <p:cNvPr id="28" name="object 28" descr="    (Rectangle)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0" y="71615"/>
              <a:ext cx="12192000" cy="790206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7056" y="141706"/>
              <a:ext cx="5542788" cy="795553"/>
            </a:xfrm>
            <a:prstGeom prst="rect">
              <a:avLst/>
            </a:prstGeom>
          </p:spPr>
        </p:pic>
      </p:grpSp>
      <p:sp>
        <p:nvSpPr>
          <p:cNvPr id="30" name="object 30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Various</a:t>
            </a:r>
            <a:r>
              <a:rPr spc="-80" dirty="0"/>
              <a:t> </a:t>
            </a:r>
            <a:r>
              <a:rPr spc="-35" dirty="0"/>
              <a:t>factors</a:t>
            </a:r>
            <a:r>
              <a:rPr spc="-80" dirty="0"/>
              <a:t> </a:t>
            </a:r>
            <a:r>
              <a:rPr spc="-30" dirty="0"/>
              <a:t>driving</a:t>
            </a:r>
            <a:r>
              <a:rPr spc="-85" dirty="0"/>
              <a:t> </a:t>
            </a:r>
            <a:r>
              <a:rPr spc="-40" dirty="0"/>
              <a:t>increased</a:t>
            </a:r>
            <a:r>
              <a:rPr spc="-100" dirty="0"/>
              <a:t> </a:t>
            </a:r>
            <a:r>
              <a:rPr spc="-10" dirty="0"/>
              <a:t>yields</a:t>
            </a:r>
          </a:p>
        </p:txBody>
      </p:sp>
      <p:pic>
        <p:nvPicPr>
          <p:cNvPr id="31" name="object 3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0872723" y="39230"/>
            <a:ext cx="1076959" cy="778649"/>
          </a:xfrm>
          <a:prstGeom prst="rect">
            <a:avLst/>
          </a:prstGeom>
        </p:spPr>
      </p:pic>
      <p:sp>
        <p:nvSpPr>
          <p:cNvPr id="32" name="object 32"/>
          <p:cNvSpPr txBox="1"/>
          <p:nvPr/>
        </p:nvSpPr>
        <p:spPr>
          <a:xfrm>
            <a:off x="11787378" y="6462776"/>
            <a:ext cx="1250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0" dirty="0">
                <a:latin typeface="Arial"/>
                <a:cs typeface="Arial"/>
              </a:rPr>
              <a:t>8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4294</TotalTime>
  <Words>1413</Words>
  <Application>Microsoft Office PowerPoint</Application>
  <PresentationFormat>Widescreen</PresentationFormat>
  <Paragraphs>226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Perpetua</vt:lpstr>
      <vt:lpstr>Times New Roman</vt:lpstr>
      <vt:lpstr>Wingdings</vt:lpstr>
      <vt:lpstr>Office Theme</vt:lpstr>
      <vt:lpstr>MAXIMAL INCOME FUND Investor Presentation updated June 2026</vt:lpstr>
      <vt:lpstr>The Maximal Capital Story</vt:lpstr>
      <vt:lpstr>Our Vision</vt:lpstr>
      <vt:lpstr>Our track record &amp; past performance</vt:lpstr>
      <vt:lpstr>Our offerings</vt:lpstr>
      <vt:lpstr>Maximal Income Fund</vt:lpstr>
      <vt:lpstr>REITs and INVITs – India story is just starting…</vt:lpstr>
      <vt:lpstr>INVITs</vt:lpstr>
      <vt:lpstr>Various factors driving increased yields</vt:lpstr>
      <vt:lpstr>India Grid Trust – A Case study of a Successful INVIT</vt:lpstr>
      <vt:lpstr>Potential for ~60-160% higher post tax returns against other usual debt options</vt:lpstr>
      <vt:lpstr>SEBI Reported Returns vs Peers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MAXIMAL INCOME FUND Investor Presentation updated May 2026</dc:title>
  <dc:creator>Kumar, Vaishnavi</dc:creator>
  <cp:lastModifiedBy>admin</cp:lastModifiedBy>
  <cp:revision>23</cp:revision>
  <dcterms:created xsi:type="dcterms:W3CDTF">2026-05-08T10:33:33Z</dcterms:created>
  <dcterms:modified xsi:type="dcterms:W3CDTF">2026-07-24T03:58:00Z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2025-12-12T00:00:00Z</vt:filetime>
  </property>
  <property fmtid="{D5CDD505-2E9C-101B-9397-08002B2CF9AE}" pid="3" name="Creator">
    <vt:lpwstr>Microsoft® PowerPoint® 2021</vt:lpwstr>
  </property>
  <property fmtid="{D5CDD505-2E9C-101B-9397-08002B2CF9AE}" pid="4" name="LastSaved">
    <vt:filetime>2026-05-08T00:00:00Z</vt:filetime>
  </property>
  <property fmtid="{D5CDD505-2E9C-101B-9397-08002B2CF9AE}" pid="5" name="Producer">
    <vt:lpwstr>Microsoft® PowerPoint® 2021</vt:lpwstr>
  </property>
</Properties>
</file>